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2" r:id="rId2"/>
    <p:sldId id="258" r:id="rId3"/>
    <p:sldId id="374" r:id="rId4"/>
    <p:sldId id="375" r:id="rId5"/>
    <p:sldId id="2688" r:id="rId6"/>
    <p:sldId id="569" r:id="rId7"/>
    <p:sldId id="379" r:id="rId8"/>
    <p:sldId id="381" r:id="rId9"/>
    <p:sldId id="386" r:id="rId10"/>
    <p:sldId id="2691" r:id="rId11"/>
    <p:sldId id="2692" r:id="rId12"/>
    <p:sldId id="2685" r:id="rId13"/>
    <p:sldId id="281" r:id="rId14"/>
    <p:sldId id="376" r:id="rId15"/>
    <p:sldId id="2689" r:id="rId16"/>
    <p:sldId id="336" r:id="rId17"/>
    <p:sldId id="2690" r:id="rId18"/>
    <p:sldId id="373" r:id="rId19"/>
  </p:sldIdLst>
  <p:sldSz cx="9144000" cy="6858000" type="screen4x3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E0C"/>
    <a:srgbClr val="E6E6E6"/>
    <a:srgbClr val="C00000"/>
    <a:srgbClr val="EAEAEA"/>
    <a:srgbClr val="FFFFFF"/>
    <a:srgbClr val="E84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4" autoAdjust="0"/>
    <p:restoredTop sz="76012" autoAdjust="0"/>
  </p:normalViewPr>
  <p:slideViewPr>
    <p:cSldViewPr>
      <p:cViewPr varScale="1">
        <p:scale>
          <a:sx n="56" d="100"/>
          <a:sy n="56" d="100"/>
        </p:scale>
        <p:origin x="1544" y="184"/>
      </p:cViewPr>
      <p:guideLst>
        <p:guide orient="horz"/>
        <p:guide pos="295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83344"/>
    </p:cViewPr>
  </p:sorterViewPr>
  <p:notesViewPr>
    <p:cSldViewPr snapToGrid="0" snapToObjects="1">
      <p:cViewPr varScale="1">
        <p:scale>
          <a:sx n="151" d="100"/>
          <a:sy n="151" d="100"/>
        </p:scale>
        <p:origin x="-4272" y="-12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3AFF0-58E1-6347-8EA3-28A92A952FC5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3CC0F2B-D621-284D-99A8-3878C301A404}">
      <dgm:prSet phldrT="[Text]" custT="1"/>
      <dgm:spPr/>
      <dgm:t>
        <a:bodyPr/>
        <a:lstStyle/>
        <a:p>
          <a:r>
            <a:rPr lang="de-DE" sz="800" b="1" dirty="0">
              <a:latin typeface="+mj-lt"/>
            </a:rPr>
            <a:t>Zielgruppenorientierte psychosoziale Angebote </a:t>
          </a:r>
          <a:r>
            <a:rPr lang="de-DE" sz="800" dirty="0">
              <a:latin typeface="+mj-lt"/>
            </a:rPr>
            <a:t>(niederschwellige Beratung/Psychoedukation/Unterstützung)</a:t>
          </a:r>
        </a:p>
        <a:p>
          <a:r>
            <a:rPr lang="de-DE" sz="800" dirty="0">
              <a:latin typeface="+mj-lt"/>
            </a:rPr>
            <a:t>Erkennen der vulnerablen Zielgruppen (benachteiligte Familien, Migrationshintergrund etc.) Transition</a:t>
          </a:r>
          <a:br>
            <a:rPr lang="de-DE" sz="800" dirty="0">
              <a:latin typeface="+mj-lt"/>
            </a:rPr>
          </a:br>
          <a:endParaRPr lang="de-DE" sz="800" dirty="0">
            <a:solidFill>
              <a:schemeClr val="tx1"/>
            </a:solidFill>
            <a:latin typeface="+mj-lt"/>
          </a:endParaRPr>
        </a:p>
        <a:p>
          <a:endParaRPr lang="de-DE" sz="800" dirty="0">
            <a:latin typeface="+mj-lt"/>
          </a:endParaRPr>
        </a:p>
      </dgm:t>
    </dgm:pt>
    <dgm:pt modelId="{A035BDFC-1A20-2443-960D-BB4E98E68ACB}" type="parTrans" cxnId="{0D25459C-56A9-4041-A2AA-6413315523EC}">
      <dgm:prSet/>
      <dgm:spPr/>
      <dgm:t>
        <a:bodyPr/>
        <a:lstStyle/>
        <a:p>
          <a:endParaRPr lang="de-DE"/>
        </a:p>
      </dgm:t>
    </dgm:pt>
    <dgm:pt modelId="{54B4B8FC-4247-B240-B2E5-CDBFFC72A37B}" type="sibTrans" cxnId="{0D25459C-56A9-4041-A2AA-6413315523EC}">
      <dgm:prSet/>
      <dgm:spPr/>
      <dgm:t>
        <a:bodyPr/>
        <a:lstStyle/>
        <a:p>
          <a:endParaRPr lang="de-DE"/>
        </a:p>
      </dgm:t>
    </dgm:pt>
    <dgm:pt modelId="{E9F19705-0B9E-7B43-B396-83A52BB99EF8}">
      <dgm:prSet phldrT="[Text]" custT="1"/>
      <dgm:spPr/>
      <dgm:t>
        <a:bodyPr/>
        <a:lstStyle/>
        <a:p>
          <a:r>
            <a:rPr lang="de-DE" sz="800" b="1" dirty="0">
              <a:latin typeface="+mj-lt"/>
            </a:rPr>
            <a:t>Gemeinschaftsunterstützung</a:t>
          </a:r>
        </a:p>
        <a:p>
          <a:r>
            <a:rPr lang="de-DE" sz="800" dirty="0">
              <a:latin typeface="+mj-lt"/>
            </a:rPr>
            <a:t>Stärkung des Zusammenhalts in den Gruppen, Vereine, etc. </a:t>
          </a:r>
        </a:p>
      </dgm:t>
    </dgm:pt>
    <dgm:pt modelId="{C0185835-FBF3-4848-8458-F18136E94767}" type="parTrans" cxnId="{AFFA37DE-83DF-8741-A0FC-3E9FB44E0CDE}">
      <dgm:prSet/>
      <dgm:spPr/>
      <dgm:t>
        <a:bodyPr/>
        <a:lstStyle/>
        <a:p>
          <a:endParaRPr lang="de-DE"/>
        </a:p>
      </dgm:t>
    </dgm:pt>
    <dgm:pt modelId="{8CE7A20E-88E3-9D40-83EC-0A487D5745B4}" type="sibTrans" cxnId="{AFFA37DE-83DF-8741-A0FC-3E9FB44E0CDE}">
      <dgm:prSet/>
      <dgm:spPr/>
      <dgm:t>
        <a:bodyPr/>
        <a:lstStyle/>
        <a:p>
          <a:endParaRPr lang="de-DE"/>
        </a:p>
      </dgm:t>
    </dgm:pt>
    <dgm:pt modelId="{D1F677B7-8407-C442-9004-B15E1F6D9B21}">
      <dgm:prSet phldrT="[Text]" custT="1"/>
      <dgm:spPr/>
      <dgm:t>
        <a:bodyPr/>
        <a:lstStyle/>
        <a:p>
          <a:r>
            <a:rPr lang="de-DE" sz="800" b="1" dirty="0">
              <a:latin typeface="+mj-lt"/>
            </a:rPr>
            <a:t>Basisbedürfnisse:</a:t>
          </a:r>
          <a:r>
            <a:rPr lang="de-DE" sz="800" b="0" dirty="0">
              <a:latin typeface="+mj-lt"/>
            </a:rPr>
            <a:t> </a:t>
          </a:r>
          <a:r>
            <a:rPr lang="de-DE" sz="800" dirty="0">
              <a:latin typeface="+mj-lt"/>
            </a:rPr>
            <a:t>Sicherheit (finanziell, Gewalt, Gesundheit), Information, Verbundenheit (Gemeinschaft, Vereine. offene Jugendarbeit), Ruhe und Erholungsmöglichkeiten, Normalität, Öffnung sicherer Räume (3 G, Impfen!) Partizipation, Zukunftschancen</a:t>
          </a:r>
        </a:p>
      </dgm:t>
    </dgm:pt>
    <dgm:pt modelId="{A6B486EE-F0E7-D64A-8BA8-E8A6112CB62F}" type="parTrans" cxnId="{55491694-0F35-4145-A65C-FF3AE1615476}">
      <dgm:prSet/>
      <dgm:spPr/>
      <dgm:t>
        <a:bodyPr/>
        <a:lstStyle/>
        <a:p>
          <a:endParaRPr lang="de-DE"/>
        </a:p>
      </dgm:t>
    </dgm:pt>
    <dgm:pt modelId="{F0C39EC4-736B-6849-999D-27BEEA162EAE}" type="sibTrans" cxnId="{55491694-0F35-4145-A65C-FF3AE1615476}">
      <dgm:prSet/>
      <dgm:spPr/>
      <dgm:t>
        <a:bodyPr/>
        <a:lstStyle/>
        <a:p>
          <a:endParaRPr lang="de-DE"/>
        </a:p>
      </dgm:t>
    </dgm:pt>
    <dgm:pt modelId="{9A074D3F-F0A6-FD42-8A9E-D5AE421AAB5B}">
      <dgm:prSet custT="1"/>
      <dgm:spPr/>
      <dgm:t>
        <a:bodyPr/>
        <a:lstStyle/>
        <a:p>
          <a:r>
            <a:rPr lang="de-DE" sz="800" b="1" dirty="0"/>
            <a:t>Fachangebote ausweiten, </a:t>
          </a:r>
          <a:r>
            <a:rPr lang="de-DE" sz="800" dirty="0"/>
            <a:t>auf benachteiligte Gruppen achten; Transition</a:t>
          </a:r>
        </a:p>
      </dgm:t>
    </dgm:pt>
    <dgm:pt modelId="{DE4CAFAF-1495-3F45-8E8D-681AF187E8CE}" type="parTrans" cxnId="{C95A34C0-AF25-D447-9753-E5F5085F478D}">
      <dgm:prSet/>
      <dgm:spPr/>
      <dgm:t>
        <a:bodyPr/>
        <a:lstStyle/>
        <a:p>
          <a:endParaRPr lang="de-DE"/>
        </a:p>
      </dgm:t>
    </dgm:pt>
    <dgm:pt modelId="{CF5409FC-18A7-2B4C-92B7-981BC402EE6B}" type="sibTrans" cxnId="{C95A34C0-AF25-D447-9753-E5F5085F478D}">
      <dgm:prSet/>
      <dgm:spPr/>
      <dgm:t>
        <a:bodyPr/>
        <a:lstStyle/>
        <a:p>
          <a:endParaRPr lang="de-DE"/>
        </a:p>
      </dgm:t>
    </dgm:pt>
    <dgm:pt modelId="{0A204465-DC62-BB46-BEED-674CB37000E8}" type="pres">
      <dgm:prSet presAssocID="{7D93AFF0-58E1-6347-8EA3-28A92A952FC5}" presName="compositeShape" presStyleCnt="0">
        <dgm:presLayoutVars>
          <dgm:dir/>
          <dgm:resizeHandles/>
        </dgm:presLayoutVars>
      </dgm:prSet>
      <dgm:spPr/>
    </dgm:pt>
    <dgm:pt modelId="{9C723336-3F41-E544-9037-BC450C90F355}" type="pres">
      <dgm:prSet presAssocID="{7D93AFF0-58E1-6347-8EA3-28A92A952FC5}" presName="pyramid" presStyleLbl="node1" presStyleIdx="0" presStyleCnt="1"/>
      <dgm:spPr/>
    </dgm:pt>
    <dgm:pt modelId="{F840ECB9-4D65-FF4A-A545-375DC7A059A2}" type="pres">
      <dgm:prSet presAssocID="{7D93AFF0-58E1-6347-8EA3-28A92A952FC5}" presName="theList" presStyleCnt="0"/>
      <dgm:spPr/>
    </dgm:pt>
    <dgm:pt modelId="{68DF4C76-A9F1-7145-B405-74B4B163B6BD}" type="pres">
      <dgm:prSet presAssocID="{63CC0F2B-D621-284D-99A8-3878C301A404}" presName="aNode" presStyleLbl="fgAcc1" presStyleIdx="0" presStyleCnt="4" custScaleX="146391" custScaleY="324934" custLinFactY="87765" custLinFactNeighborX="-1527" custLinFactNeighborY="100000">
        <dgm:presLayoutVars>
          <dgm:bulletEnabled val="1"/>
        </dgm:presLayoutVars>
      </dgm:prSet>
      <dgm:spPr/>
    </dgm:pt>
    <dgm:pt modelId="{58DFAD5C-2FAC-204B-B998-F573023D5183}" type="pres">
      <dgm:prSet presAssocID="{63CC0F2B-D621-284D-99A8-3878C301A404}" presName="aSpace" presStyleCnt="0"/>
      <dgm:spPr/>
    </dgm:pt>
    <dgm:pt modelId="{D853716A-1223-074A-9B1F-CA90E6916761}" type="pres">
      <dgm:prSet presAssocID="{9A074D3F-F0A6-FD42-8A9E-D5AE421AAB5B}" presName="aNode" presStyleLbl="fgAcc1" presStyleIdx="1" presStyleCnt="4" custScaleX="145921" custScaleY="114033" custLinFactY="-329987" custLinFactNeighborX="-2444" custLinFactNeighborY="-400000">
        <dgm:presLayoutVars>
          <dgm:bulletEnabled val="1"/>
        </dgm:presLayoutVars>
      </dgm:prSet>
      <dgm:spPr/>
    </dgm:pt>
    <dgm:pt modelId="{09EBF522-D752-CB4D-8A5F-A68AA8222B55}" type="pres">
      <dgm:prSet presAssocID="{9A074D3F-F0A6-FD42-8A9E-D5AE421AAB5B}" presName="aSpace" presStyleCnt="0"/>
      <dgm:spPr/>
    </dgm:pt>
    <dgm:pt modelId="{EF66906F-3DD2-7C42-8EF2-3495EDE16C92}" type="pres">
      <dgm:prSet presAssocID="{E9F19705-0B9E-7B43-B396-83A52BB99EF8}" presName="aNode" presStyleLbl="fgAcc1" presStyleIdx="2" presStyleCnt="4" custScaleX="145539" custScaleY="219597" custLinFactNeighborX="-916" custLinFactNeighborY="6953">
        <dgm:presLayoutVars>
          <dgm:bulletEnabled val="1"/>
        </dgm:presLayoutVars>
      </dgm:prSet>
      <dgm:spPr/>
    </dgm:pt>
    <dgm:pt modelId="{FE1E9C68-C1B6-4542-AE98-366D605A56EE}" type="pres">
      <dgm:prSet presAssocID="{E9F19705-0B9E-7B43-B396-83A52BB99EF8}" presName="aSpace" presStyleCnt="0"/>
      <dgm:spPr/>
    </dgm:pt>
    <dgm:pt modelId="{2B04338C-DABD-F940-8BAD-54A441E5C8BF}" type="pres">
      <dgm:prSet presAssocID="{D1F677B7-8407-C442-9004-B15E1F6D9B21}" presName="aNode" presStyleLbl="fgAcc1" presStyleIdx="3" presStyleCnt="4" custScaleX="144317" custScaleY="227271" custLinFactY="10379" custLinFactNeighborX="0" custLinFactNeighborY="100000">
        <dgm:presLayoutVars>
          <dgm:bulletEnabled val="1"/>
        </dgm:presLayoutVars>
      </dgm:prSet>
      <dgm:spPr/>
    </dgm:pt>
    <dgm:pt modelId="{CBB9A21A-59F7-BF4D-B587-D020A5AFE34F}" type="pres">
      <dgm:prSet presAssocID="{D1F677B7-8407-C442-9004-B15E1F6D9B21}" presName="aSpace" presStyleCnt="0"/>
      <dgm:spPr/>
    </dgm:pt>
  </dgm:ptLst>
  <dgm:cxnLst>
    <dgm:cxn modelId="{7C50500A-9C70-0B4E-92F8-97A953111FB3}" type="presOf" srcId="{7D93AFF0-58E1-6347-8EA3-28A92A952FC5}" destId="{0A204465-DC62-BB46-BEED-674CB37000E8}" srcOrd="0" destOrd="0" presId="urn:microsoft.com/office/officeart/2005/8/layout/pyramid2"/>
    <dgm:cxn modelId="{E3D37356-FC47-6E46-BD3B-DE23912000BC}" type="presOf" srcId="{D1F677B7-8407-C442-9004-B15E1F6D9B21}" destId="{2B04338C-DABD-F940-8BAD-54A441E5C8BF}" srcOrd="0" destOrd="0" presId="urn:microsoft.com/office/officeart/2005/8/layout/pyramid2"/>
    <dgm:cxn modelId="{AD9C1388-E417-144A-B316-0B8802C96525}" type="presOf" srcId="{E9F19705-0B9E-7B43-B396-83A52BB99EF8}" destId="{EF66906F-3DD2-7C42-8EF2-3495EDE16C92}" srcOrd="0" destOrd="0" presId="urn:microsoft.com/office/officeart/2005/8/layout/pyramid2"/>
    <dgm:cxn modelId="{2A10428A-C0F3-2B49-A6E5-4EADA88501C0}" type="presOf" srcId="{63CC0F2B-D621-284D-99A8-3878C301A404}" destId="{68DF4C76-A9F1-7145-B405-74B4B163B6BD}" srcOrd="0" destOrd="0" presId="urn:microsoft.com/office/officeart/2005/8/layout/pyramid2"/>
    <dgm:cxn modelId="{55491694-0F35-4145-A65C-FF3AE1615476}" srcId="{7D93AFF0-58E1-6347-8EA3-28A92A952FC5}" destId="{D1F677B7-8407-C442-9004-B15E1F6D9B21}" srcOrd="3" destOrd="0" parTransId="{A6B486EE-F0E7-D64A-8BA8-E8A6112CB62F}" sibTransId="{F0C39EC4-736B-6849-999D-27BEEA162EAE}"/>
    <dgm:cxn modelId="{0D25459C-56A9-4041-A2AA-6413315523EC}" srcId="{7D93AFF0-58E1-6347-8EA3-28A92A952FC5}" destId="{63CC0F2B-D621-284D-99A8-3878C301A404}" srcOrd="0" destOrd="0" parTransId="{A035BDFC-1A20-2443-960D-BB4E98E68ACB}" sibTransId="{54B4B8FC-4247-B240-B2E5-CDBFFC72A37B}"/>
    <dgm:cxn modelId="{C95A34C0-AF25-D447-9753-E5F5085F478D}" srcId="{7D93AFF0-58E1-6347-8EA3-28A92A952FC5}" destId="{9A074D3F-F0A6-FD42-8A9E-D5AE421AAB5B}" srcOrd="1" destOrd="0" parTransId="{DE4CAFAF-1495-3F45-8E8D-681AF187E8CE}" sibTransId="{CF5409FC-18A7-2B4C-92B7-981BC402EE6B}"/>
    <dgm:cxn modelId="{AFFA37DE-83DF-8741-A0FC-3E9FB44E0CDE}" srcId="{7D93AFF0-58E1-6347-8EA3-28A92A952FC5}" destId="{E9F19705-0B9E-7B43-B396-83A52BB99EF8}" srcOrd="2" destOrd="0" parTransId="{C0185835-FBF3-4848-8458-F18136E94767}" sibTransId="{8CE7A20E-88E3-9D40-83EC-0A487D5745B4}"/>
    <dgm:cxn modelId="{A478ACFB-7267-2346-B261-278961572857}" type="presOf" srcId="{9A074D3F-F0A6-FD42-8A9E-D5AE421AAB5B}" destId="{D853716A-1223-074A-9B1F-CA90E6916761}" srcOrd="0" destOrd="0" presId="urn:microsoft.com/office/officeart/2005/8/layout/pyramid2"/>
    <dgm:cxn modelId="{75A63EA1-54D7-DB44-A283-45217807C91F}" type="presParOf" srcId="{0A204465-DC62-BB46-BEED-674CB37000E8}" destId="{9C723336-3F41-E544-9037-BC450C90F355}" srcOrd="0" destOrd="0" presId="urn:microsoft.com/office/officeart/2005/8/layout/pyramid2"/>
    <dgm:cxn modelId="{E49071FD-C7ED-724D-AA75-FD100756B32B}" type="presParOf" srcId="{0A204465-DC62-BB46-BEED-674CB37000E8}" destId="{F840ECB9-4D65-FF4A-A545-375DC7A059A2}" srcOrd="1" destOrd="0" presId="urn:microsoft.com/office/officeart/2005/8/layout/pyramid2"/>
    <dgm:cxn modelId="{D4AF7460-F3B6-0D43-A393-58EA702FE2BA}" type="presParOf" srcId="{F840ECB9-4D65-FF4A-A545-375DC7A059A2}" destId="{68DF4C76-A9F1-7145-B405-74B4B163B6BD}" srcOrd="0" destOrd="0" presId="urn:microsoft.com/office/officeart/2005/8/layout/pyramid2"/>
    <dgm:cxn modelId="{74218F56-1EA2-2244-AF0A-55F533630FA2}" type="presParOf" srcId="{F840ECB9-4D65-FF4A-A545-375DC7A059A2}" destId="{58DFAD5C-2FAC-204B-B998-F573023D5183}" srcOrd="1" destOrd="0" presId="urn:microsoft.com/office/officeart/2005/8/layout/pyramid2"/>
    <dgm:cxn modelId="{F6492247-0E8D-5043-8009-08FC33BA1D2F}" type="presParOf" srcId="{F840ECB9-4D65-FF4A-A545-375DC7A059A2}" destId="{D853716A-1223-074A-9B1F-CA90E6916761}" srcOrd="2" destOrd="0" presId="urn:microsoft.com/office/officeart/2005/8/layout/pyramid2"/>
    <dgm:cxn modelId="{04C1BEA8-9783-F648-AF5B-C4434CEAA7E5}" type="presParOf" srcId="{F840ECB9-4D65-FF4A-A545-375DC7A059A2}" destId="{09EBF522-D752-CB4D-8A5F-A68AA8222B55}" srcOrd="3" destOrd="0" presId="urn:microsoft.com/office/officeart/2005/8/layout/pyramid2"/>
    <dgm:cxn modelId="{108E4CA0-19FA-614E-BFC1-B52021C650E2}" type="presParOf" srcId="{F840ECB9-4D65-FF4A-A545-375DC7A059A2}" destId="{EF66906F-3DD2-7C42-8EF2-3495EDE16C92}" srcOrd="4" destOrd="0" presId="urn:microsoft.com/office/officeart/2005/8/layout/pyramid2"/>
    <dgm:cxn modelId="{1FDBDD83-FF83-C848-B461-EA25971AE0CA}" type="presParOf" srcId="{F840ECB9-4D65-FF4A-A545-375DC7A059A2}" destId="{FE1E9C68-C1B6-4542-AE98-366D605A56EE}" srcOrd="5" destOrd="0" presId="urn:microsoft.com/office/officeart/2005/8/layout/pyramid2"/>
    <dgm:cxn modelId="{402A1660-4BFF-954D-B2E0-39C3A1CB9199}" type="presParOf" srcId="{F840ECB9-4D65-FF4A-A545-375DC7A059A2}" destId="{2B04338C-DABD-F940-8BAD-54A441E5C8BF}" srcOrd="6" destOrd="0" presId="urn:microsoft.com/office/officeart/2005/8/layout/pyramid2"/>
    <dgm:cxn modelId="{2D18971E-258E-2244-B6E2-DABD04B78FA2}" type="presParOf" srcId="{F840ECB9-4D65-FF4A-A545-375DC7A059A2}" destId="{CBB9A21A-59F7-BF4D-B587-D020A5AFE34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23336-3F41-E544-9037-BC450C90F355}">
      <dsp:nvSpPr>
        <dsp:cNvPr id="0" name=""/>
        <dsp:cNvSpPr/>
      </dsp:nvSpPr>
      <dsp:spPr>
        <a:xfrm>
          <a:off x="1820814" y="0"/>
          <a:ext cx="3263504" cy="32635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F4C76-A9F1-7145-B405-74B4B163B6BD}">
      <dsp:nvSpPr>
        <dsp:cNvPr id="0" name=""/>
        <dsp:cNvSpPr/>
      </dsp:nvSpPr>
      <dsp:spPr>
        <a:xfrm>
          <a:off x="2928133" y="606502"/>
          <a:ext cx="3105359" cy="9061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>
              <a:latin typeface="+mj-lt"/>
            </a:rPr>
            <a:t>Zielgruppenorientierte psychosoziale Angebote </a:t>
          </a:r>
          <a:r>
            <a:rPr lang="de-DE" sz="800" kern="1200" dirty="0">
              <a:latin typeface="+mj-lt"/>
            </a:rPr>
            <a:t>(niederschwellige Beratung/Psychoedukation/Unterstützung)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latin typeface="+mj-lt"/>
            </a:rPr>
            <a:t>Erkennen der vulnerablen Zielgruppen (benachteiligte Familien, Migrationshintergrund etc.) Transition</a:t>
          </a:r>
          <a:br>
            <a:rPr lang="de-DE" sz="800" kern="1200" dirty="0">
              <a:latin typeface="+mj-lt"/>
            </a:rPr>
          </a:br>
          <a:endParaRPr lang="de-DE" sz="800" kern="1200" dirty="0">
            <a:solidFill>
              <a:schemeClr val="tx1"/>
            </a:solidFill>
            <a:latin typeface="+mj-lt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800" kern="1200" dirty="0">
            <a:latin typeface="+mj-lt"/>
          </a:endParaRPr>
        </a:p>
      </dsp:txBody>
      <dsp:txXfrm>
        <a:off x="2972366" y="650735"/>
        <a:ext cx="3016893" cy="817657"/>
      </dsp:txXfrm>
    </dsp:sp>
    <dsp:sp modelId="{D853716A-1223-074A-9B1F-CA90E6916761}">
      <dsp:nvSpPr>
        <dsp:cNvPr id="0" name=""/>
        <dsp:cNvSpPr/>
      </dsp:nvSpPr>
      <dsp:spPr>
        <a:xfrm>
          <a:off x="2913666" y="208234"/>
          <a:ext cx="3095389" cy="3179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/>
            <a:t>Fachangebote ausweiten, </a:t>
          </a:r>
          <a:r>
            <a:rPr lang="de-DE" sz="800" kern="1200" dirty="0"/>
            <a:t>auf benachteiligte Gruppen achten; Transition</a:t>
          </a:r>
        </a:p>
      </dsp:txBody>
      <dsp:txXfrm>
        <a:off x="2929189" y="223757"/>
        <a:ext cx="3064343" cy="286950"/>
      </dsp:txXfrm>
    </dsp:sp>
    <dsp:sp modelId="{EF66906F-3DD2-7C42-8EF2-3495EDE16C92}">
      <dsp:nvSpPr>
        <dsp:cNvPr id="0" name=""/>
        <dsp:cNvSpPr/>
      </dsp:nvSpPr>
      <dsp:spPr>
        <a:xfrm>
          <a:off x="2950131" y="1623159"/>
          <a:ext cx="3087286" cy="6123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>
              <a:latin typeface="+mj-lt"/>
            </a:rPr>
            <a:t>Gemeinschaftsunterstützung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latin typeface="+mj-lt"/>
            </a:rPr>
            <a:t>Stärkung des Zusammenhalts in den Gruppen, Vereine, etc. </a:t>
          </a:r>
        </a:p>
      </dsp:txBody>
      <dsp:txXfrm>
        <a:off x="2980025" y="1653053"/>
        <a:ext cx="3027498" cy="552588"/>
      </dsp:txXfrm>
    </dsp:sp>
    <dsp:sp modelId="{2B04338C-DABD-F940-8BAD-54A441E5C8BF}">
      <dsp:nvSpPr>
        <dsp:cNvPr id="0" name=""/>
        <dsp:cNvSpPr/>
      </dsp:nvSpPr>
      <dsp:spPr>
        <a:xfrm>
          <a:off x="2982523" y="2331771"/>
          <a:ext cx="3061364" cy="6337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b="1" kern="1200" dirty="0">
              <a:latin typeface="+mj-lt"/>
            </a:rPr>
            <a:t>Basisbedürfnisse:</a:t>
          </a:r>
          <a:r>
            <a:rPr lang="de-DE" sz="800" b="0" kern="1200" dirty="0">
              <a:latin typeface="+mj-lt"/>
            </a:rPr>
            <a:t> </a:t>
          </a:r>
          <a:r>
            <a:rPr lang="de-DE" sz="800" kern="1200" dirty="0">
              <a:latin typeface="+mj-lt"/>
            </a:rPr>
            <a:t>Sicherheit (finanziell, Gewalt, Gesundheit), Information, Verbundenheit (Gemeinschaft, Vereine. offene Jugendarbeit), Ruhe und Erholungsmöglichkeiten, Normalität, Öffnung sicherer Räume (3 G, Impfen!) Partizipation, Zukunftschancen</a:t>
          </a:r>
        </a:p>
      </dsp:txBody>
      <dsp:txXfrm>
        <a:off x="3013461" y="2362709"/>
        <a:ext cx="2999488" cy="571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6C6039F8-84E5-4881-A301-B16D6CC6D7FB}" type="datetime1">
              <a:rPr lang="de-DE" smtClean="0"/>
              <a:t>22.09.22</a:t>
            </a:fld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11BDE040-3492-BE40-A5DD-7BB6A61C98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35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123B0C12-D5B4-464F-BB29-95AC5C066D17}" type="datetime1">
              <a:rPr lang="de-DE" smtClean="0"/>
              <a:t>22.09.22</a:t>
            </a:fld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D5DCD423-6D53-564E-A679-92ADF491AC9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6909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ym typeface="Wingdings"/>
              </a:rPr>
              <a:t> Sicht der Eltern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23B0C12-D5B4-464F-BB29-95AC5C066D17}" type="datetime1">
              <a:rPr lang="de-DE" smtClean="0"/>
              <a:t>22.09.22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DCD423-6D53-564E-A679-92ADF491AC9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38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ym typeface="Wingdings"/>
              </a:rPr>
              <a:t> Sicht der Eltern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23B0C12-D5B4-464F-BB29-95AC5C066D17}" type="datetime1">
              <a:rPr lang="de-DE" smtClean="0"/>
              <a:t>22.09.22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DCD423-6D53-564E-A679-92ADF491AC9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12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/>
              </a:rPr>
              <a:t> Sicht der Eltern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23B0C12-D5B4-464F-BB29-95AC5C066D17}" type="datetime1">
              <a:rPr lang="de-DE" smtClean="0"/>
              <a:t>22.09.22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DCD423-6D53-564E-A679-92ADF491AC9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52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 bwMode="auto">
          <a:xfrm>
            <a:off x="1" y="0"/>
            <a:ext cx="730885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1087916"/>
            <a:ext cx="6697290" cy="1470025"/>
          </a:xfrm>
        </p:spPr>
        <p:txBody>
          <a:bodyPr/>
          <a:lstStyle>
            <a:lvl1pPr algn="l">
              <a:defRPr>
                <a:solidFill>
                  <a:srgbClr val="B70E0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1560" y="2557941"/>
            <a:ext cx="6697290" cy="16348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Untertitel durch Klicken hinzufügen</a:t>
            </a:r>
            <a:endParaRPr lang="de-DE" dirty="0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4407321"/>
            <a:ext cx="6697290" cy="608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AT" dirty="0"/>
              <a:t>Autor/in durch Klicken hinzufügen</a:t>
            </a:r>
          </a:p>
        </p:txBody>
      </p:sp>
      <p:sp>
        <p:nvSpPr>
          <p:cNvPr id="17" name="Rechteck 9"/>
          <p:cNvSpPr>
            <a:spLocks noChangeArrowheads="1"/>
          </p:cNvSpPr>
          <p:nvPr/>
        </p:nvSpPr>
        <p:spPr bwMode="auto">
          <a:xfrm>
            <a:off x="7315199" y="0"/>
            <a:ext cx="1828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de-DE" sz="2600" dirty="0">
              <a:latin typeface="Calibri" panose="020F0502020204030204" pitchFamily="34" charset="0"/>
            </a:endParaRP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8937625" y="0"/>
            <a:ext cx="216000" cy="6876000"/>
          </a:xfrm>
          <a:prstGeom prst="rect">
            <a:avLst/>
          </a:prstGeom>
          <a:solidFill>
            <a:srgbClr val="B70E0C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de-AT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Fußzeilenplatzhalter 4"/>
          <p:cNvSpPr>
            <a:spLocks noGrp="1"/>
          </p:cNvSpPr>
          <p:nvPr userDrawn="1"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9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/>
              <a:t>Grundlagen Psychotraumatologie / Notfallpsychologie</a:t>
            </a:r>
            <a:endParaRPr lang="de-AT" dirty="0"/>
          </a:p>
        </p:txBody>
      </p:sp>
      <p:pic>
        <p:nvPicPr>
          <p:cNvPr id="14" name="Bild 18" descr="OERK_ueberreg_2z_slogan_unten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64" y="5050382"/>
            <a:ext cx="1574801" cy="134817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38" y="2364876"/>
            <a:ext cx="1188000" cy="2360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und Inhalt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6" descr="OERK_logo_1z_slogan_links_ueber200dpiRGB-15x3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29" y="6012000"/>
            <a:ext cx="2664867" cy="56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14313" y="6335713"/>
            <a:ext cx="428625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0" y="1214438"/>
            <a:ext cx="8143875" cy="714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AT"/>
          </a:p>
        </p:txBody>
      </p:sp>
      <p:pic>
        <p:nvPicPr>
          <p:cNvPr id="6" name="Picture 2" descr="C:\Users\c72089\Pictures\uni\unilogo\dos_logo\UNILOG4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64928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000" y="1584000"/>
            <a:ext cx="8280000" cy="4345330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9" name="Titelplatzhalter 21"/>
          <p:cNvSpPr>
            <a:spLocks noGrp="1"/>
          </p:cNvSpPr>
          <p:nvPr>
            <p:ph type="title"/>
          </p:nvPr>
        </p:nvSpPr>
        <p:spPr bwMode="auto">
          <a:xfrm>
            <a:off x="612775" y="179388"/>
            <a:ext cx="7459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06CF5C-55B7-40F6-A618-6A44171F48FD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25F0C2C-7042-4F06-98B8-6C44CA9862AC}" type="datetime1">
              <a:rPr lang="de-DE" smtClean="0"/>
              <a:t>22.09.22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00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764704"/>
            <a:ext cx="6697290" cy="1116948"/>
          </a:xfrm>
        </p:spPr>
        <p:txBody>
          <a:bodyPr/>
          <a:lstStyle>
            <a:lvl1pPr algn="l">
              <a:defRPr>
                <a:solidFill>
                  <a:srgbClr val="B70E0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10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5589240"/>
            <a:ext cx="6697290" cy="608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AT" dirty="0"/>
              <a:t>Autor/in durch Klicken hinzufügen</a:t>
            </a:r>
          </a:p>
        </p:txBody>
      </p:sp>
      <p:sp>
        <p:nvSpPr>
          <p:cNvPr id="17" name="Rechteck 9"/>
          <p:cNvSpPr>
            <a:spLocks noChangeArrowheads="1"/>
          </p:cNvSpPr>
          <p:nvPr/>
        </p:nvSpPr>
        <p:spPr bwMode="auto">
          <a:xfrm>
            <a:off x="7315199" y="0"/>
            <a:ext cx="1828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de-DE" sz="2600" dirty="0">
              <a:latin typeface="Calibri" panose="020F0502020204030204" pitchFamily="34" charset="0"/>
            </a:endParaRP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8937625" y="0"/>
            <a:ext cx="216000" cy="6876000"/>
          </a:xfrm>
          <a:prstGeom prst="rect">
            <a:avLst/>
          </a:prstGeom>
          <a:solidFill>
            <a:srgbClr val="B70E0C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de-AT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Fußzeilenplatzhalter 4"/>
          <p:cNvSpPr>
            <a:spLocks noGrp="1"/>
          </p:cNvSpPr>
          <p:nvPr userDrawn="1"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9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611560" y="1988840"/>
            <a:ext cx="6697290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9" name="Bild 18" descr="OERK_ueberreg_2z_slogan_unten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64" y="5050382"/>
            <a:ext cx="1574801" cy="134817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38" y="2364876"/>
            <a:ext cx="1188000" cy="23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6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297789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9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6851650" cy="43488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55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85165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3394720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/>
            </a:pPr>
            <a:r>
              <a:rPr lang="de-AT" dirty="0"/>
              <a:t>Text durch Klicken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3394720" cy="406243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1" hasCustomPrompt="1"/>
          </p:nvPr>
        </p:nvSpPr>
        <p:spPr>
          <a:xfrm>
            <a:off x="4057600" y="1535113"/>
            <a:ext cx="3250704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/>
            </a:pPr>
            <a:r>
              <a:rPr lang="de-AT" dirty="0"/>
              <a:t>Text durch Klicken hinzufügen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4057600" y="2174875"/>
            <a:ext cx="3250704" cy="406243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anose="020F0502020204030204" pitchFamily="34" charset="0"/>
              </a:defRPr>
            </a:lvl1pPr>
            <a:lvl2pPr>
              <a:defRPr sz="1400">
                <a:latin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9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/>
              <a:t>Grundlagen Psychotraumatologie / Notfallpsychologie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245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906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9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/>
              <a:t>Grundlagen Psychotraumatologie / Notfallpsychologie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328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weispaltig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44008" y="273050"/>
            <a:ext cx="2664842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0">
                <a:solidFill>
                  <a:srgbClr val="B70E0C"/>
                </a:solidFill>
                <a:latin typeface="Calibri" panose="020F0502020204030204" pitchFamily="34" charset="0"/>
              </a:defRPr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273051"/>
            <a:ext cx="4032448" cy="61082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44008" y="1435100"/>
            <a:ext cx="2664842" cy="49462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/>
            </a:pPr>
            <a:r>
              <a:rPr lang="de-AT" dirty="0"/>
              <a:t>Text durch Klicken hinzufügen (Achtung: Schreiben Sie nicht über den Textrahmen in die beruhigte Zone)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9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/>
              <a:t>Grundlagen Psychotraumatologie / Notfallpsychologie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412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1600" y="5733256"/>
            <a:ext cx="6337250" cy="566738"/>
          </a:xfrm>
          <a:prstGeom prst="rect">
            <a:avLst/>
          </a:prstGeom>
        </p:spPr>
        <p:txBody>
          <a:bodyPr anchor="b"/>
          <a:lstStyle>
            <a:lvl1pPr algn="l">
              <a:defRPr sz="1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71600" y="612775"/>
            <a:ext cx="6337250" cy="4976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9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/>
              <a:t>Grundlagen Psychotraumatologie / Notfallpsychologie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24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88CFD-615F-2D49-A5A1-BA0EA37A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567C0A-76DF-264E-AC54-D4219C24D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05286E-3355-ED41-8B9E-8B6A1891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827B-6109-8349-B183-BD26C98A877B}" type="datetimeFigureOut">
              <a:rPr lang="de-DE" smtClean="0"/>
              <a:t>22.09.22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7E781A-0C2D-A841-8E11-BCA96FB5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F317D0-4DC0-A345-A208-45C637FD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3B5A-E919-3C4E-A88C-DA408906EC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39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97789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14" name="Foliennummernplatzhalter 3"/>
          <p:cNvSpPr txBox="1">
            <a:spLocks/>
          </p:cNvSpPr>
          <p:nvPr/>
        </p:nvSpPr>
        <p:spPr>
          <a:xfrm>
            <a:off x="6804025" y="45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Dunant"/>
                <a:ea typeface="ＭＳ Ｐゴシック" charset="0"/>
                <a:cs typeface="Dunan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9861063D-7E7A-DD47-8A2C-B6316382C742}" type="slidenum">
              <a:rPr lang="de-DE" sz="1050" smtClean="0">
                <a:latin typeface="Calibri" panose="020F0502020204030204" pitchFamily="34" charset="0"/>
              </a:rPr>
              <a:pPr>
                <a:defRPr/>
              </a:pPr>
              <a:t>‹Nr.›</a:t>
            </a:fld>
            <a:endParaRPr lang="de-DE" sz="1050" dirty="0">
              <a:latin typeface="Calibri" panose="020F0502020204030204" pitchFamily="34" charset="0"/>
            </a:endParaRPr>
          </a:p>
        </p:txBody>
      </p:sp>
      <p:sp>
        <p:nvSpPr>
          <p:cNvPr id="2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6851650" cy="45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7" name="Rechteck 9"/>
          <p:cNvSpPr>
            <a:spLocks noChangeArrowheads="1"/>
          </p:cNvSpPr>
          <p:nvPr/>
        </p:nvSpPr>
        <p:spPr bwMode="auto">
          <a:xfrm>
            <a:off x="7390977" y="0"/>
            <a:ext cx="1753021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de-DE" sz="2600" dirty="0">
              <a:latin typeface="Calibri" panose="020F0502020204030204" pitchFamily="34" charset="0"/>
            </a:endParaRPr>
          </a:p>
        </p:txBody>
      </p:sp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8932233" y="0"/>
            <a:ext cx="216000" cy="6858000"/>
          </a:xfrm>
          <a:prstGeom prst="rect">
            <a:avLst/>
          </a:prstGeom>
          <a:solidFill>
            <a:srgbClr val="B70E0C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de-AT">
              <a:solidFill>
                <a:srgbClr val="B70E0C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 rot="5400000">
            <a:off x="7285301" y="1681436"/>
            <a:ext cx="3434408" cy="304800"/>
          </a:xfrm>
          <a:prstGeom prst="rect">
            <a:avLst/>
          </a:prstGeom>
        </p:spPr>
        <p:txBody>
          <a:bodyPr/>
          <a:lstStyle>
            <a:lvl1pPr>
              <a:defRPr sz="900" b="1" i="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11" name="Foliennummernplatzhalter 3"/>
          <p:cNvSpPr txBox="1">
            <a:spLocks/>
          </p:cNvSpPr>
          <p:nvPr userDrawn="1"/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Dunant"/>
                <a:ea typeface="ＭＳ Ｐゴシック" charset="0"/>
                <a:cs typeface="Dunant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600" kern="1200">
                <a:solidFill>
                  <a:schemeClr val="tx1"/>
                </a:solidFill>
                <a:latin typeface="ORKRegular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fld id="{9861063D-7E7A-DD47-8A2C-B6316382C742}" type="slidenum">
              <a:rPr lang="de-DE" sz="1000" b="1" smtClean="0">
                <a:solidFill>
                  <a:schemeClr val="tx1"/>
                </a:solidFill>
                <a:latin typeface="Calibri" panose="020F0502020204030204" pitchFamily="34" charset="0"/>
              </a:rPr>
              <a:pPr algn="l">
                <a:defRPr/>
              </a:pPr>
              <a:t>‹Nr.›</a:t>
            </a:fld>
            <a:endParaRPr lang="de-DE" sz="1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Bild 18" descr="OERK_ueberreg_2z_slogan_unten_rgb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050383"/>
            <a:ext cx="1476000" cy="12635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9" r:id="rId5"/>
    <p:sldLayoutId id="2147483654" r:id="rId6"/>
    <p:sldLayoutId id="2147483656" r:id="rId7"/>
    <p:sldLayoutId id="2147483657" r:id="rId8"/>
    <p:sldLayoutId id="2147483666" r:id="rId9"/>
    <p:sldLayoutId id="2147483669" r:id="rId10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B70E0C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Calibri" panose="020F0502020204030204" pitchFamily="34" charset="0"/>
        <a:buChar char="»"/>
        <a:defRPr sz="24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Calibri" panose="020F0502020204030204" pitchFamily="34" charset="0"/>
        <a:buChar char="»"/>
        <a:defRPr sz="20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charset="2"/>
        <a:buChar char="§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B70E0C"/>
        </a:buClr>
        <a:buFont typeface="Calibri" panose="020F0502020204030204" pitchFamily="34" charset="0"/>
        <a:buChar char="»"/>
        <a:defRPr sz="16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3.xml"/>
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
<Relationships xmlns="http://schemas.openxmlformats.org/package/2006/relationships"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3.xml"/>
</Relationships>
</file>

<file path=ppt/slides/_rels/slide17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3.xml"/>
	<Relationship Id="rId4" Type="http://schemas.openxmlformats.org/officeDocument/2006/relationships/hyperlink" Target="http://?" TargetMode="External"/>
</Relationships>
</file>

<file path=ppt/slides/_rels/slide18.xml.rels><?xml version="1.0" encoding="UTF-8" standalone="yes"?>
<Relationships xmlns="http://schemas.openxmlformats.org/package/2006/relationships">
	<Relationship Id="rId3" Type="http://schemas.openxmlformats.org/officeDocument/2006/relationships/hyperlink" Target="http://?" TargetMode="External"/>
	<Relationship Id="rId2" Type="http://schemas.openxmlformats.org/officeDocument/2006/relationships/hyperlink" Target="http://?" TargetMode="External"/>
	<Relationship Id="rId1" Type="http://schemas.openxmlformats.org/officeDocument/2006/relationships/slideLayout" Target="../slideLayouts/slideLayout3.xml"/>
	<Relationship Id="rId4" Type="http://schemas.openxmlformats.org/officeDocument/2006/relationships/hyperlink" Target="http://?" TargetMode="External"/>
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Die psychische Situation junger Menschen 2022</a:t>
            </a:r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>
          <a:xfrm>
            <a:off x="611560" y="2657121"/>
            <a:ext cx="5257130" cy="1464583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/>
              <a:t>Barbara Juen – Universität Innsbruck, Österr. Rotes Kreuz</a:t>
            </a:r>
          </a:p>
          <a:p>
            <a:r>
              <a:rPr lang="de-DE" dirty="0"/>
              <a:t>Silvia </a:t>
            </a:r>
            <a:r>
              <a:rPr lang="de-DE" dirty="0" err="1"/>
              <a:t>Exenberger</a:t>
            </a:r>
            <a:r>
              <a:rPr lang="de-DE" dirty="0"/>
              <a:t>-</a:t>
            </a:r>
            <a:r>
              <a:rPr lang="de-DE" dirty="0" err="1"/>
              <a:t>Vanham</a:t>
            </a:r>
            <a:r>
              <a:rPr lang="de-DE" dirty="0"/>
              <a:t>-Medizin Universität Innsbruck</a:t>
            </a:r>
          </a:p>
          <a:p>
            <a:r>
              <a:rPr lang="de-DE" dirty="0"/>
              <a:t>Vanessa </a:t>
            </a:r>
            <a:r>
              <a:rPr lang="de-DE" dirty="0" err="1"/>
              <a:t>Kulcar</a:t>
            </a:r>
            <a:r>
              <a:rPr lang="de-DE" dirty="0"/>
              <a:t>-Universität Innsbruck</a:t>
            </a:r>
          </a:p>
          <a:p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111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3C05E-F76F-7747-A062-B2ACF0E5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7789"/>
            <a:ext cx="7283152" cy="1143000"/>
          </a:xfrm>
        </p:spPr>
        <p:txBody>
          <a:bodyPr>
            <a:normAutofit/>
          </a:bodyPr>
          <a:lstStyle/>
          <a:p>
            <a:r>
              <a:rPr lang="de-DE" b="0" dirty="0"/>
              <a:t>Covid-19 Kinderstudie (Exenberger, </a:t>
            </a:r>
            <a:r>
              <a:rPr lang="de-DE" b="0" dirty="0" err="1"/>
              <a:t>Sevecke</a:t>
            </a:r>
            <a:r>
              <a:rPr lang="de-DE" b="0" dirty="0"/>
              <a:t>, et al): P</a:t>
            </a:r>
            <a:r>
              <a:rPr lang="de-DE" dirty="0"/>
              <a:t>sychische Gesundheit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DB2E3E-88A0-1C47-842D-D9A45F61D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BF3547-FF9E-4047-B94B-8B2356A3E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544" y="1196752"/>
            <a:ext cx="7560840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dirty="0"/>
              <a:t>Psychische Gesundheit bei Kindergarten- und Grundschulkindern im Dezember 2021 (t4) schlechter als im März 2020 (t1)</a:t>
            </a:r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6304002"/>
            <a:ext cx="83947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/>
              <a:t>Wenter</a:t>
            </a:r>
            <a:r>
              <a:rPr lang="de-DE" sz="1000" i="1" dirty="0"/>
              <a:t> A, </a:t>
            </a:r>
            <a:r>
              <a:rPr lang="de-DE" sz="1000" i="1" dirty="0" err="1"/>
              <a:t>Schickl</a:t>
            </a:r>
            <a:r>
              <a:rPr lang="de-DE" sz="1000" i="1" dirty="0"/>
              <a:t> M, </a:t>
            </a:r>
            <a:r>
              <a:rPr lang="de-DE" sz="1000" i="1" dirty="0" err="1"/>
              <a:t>Sevecke</a:t>
            </a:r>
            <a:r>
              <a:rPr lang="de-DE" sz="1000" i="1" dirty="0"/>
              <a:t> K, </a:t>
            </a:r>
            <a:r>
              <a:rPr lang="de-DE" sz="1000" i="1" dirty="0" err="1"/>
              <a:t>Juen</a:t>
            </a:r>
            <a:r>
              <a:rPr lang="de-DE" sz="1000" i="1" dirty="0"/>
              <a:t> B </a:t>
            </a:r>
            <a:r>
              <a:rPr lang="de-DE" sz="1000" i="1" dirty="0" err="1"/>
              <a:t>and</a:t>
            </a:r>
            <a:r>
              <a:rPr lang="de-DE" sz="1000" i="1" dirty="0"/>
              <a:t> Exenberger S (2022) </a:t>
            </a:r>
            <a:r>
              <a:rPr lang="de-DE" sz="1000" i="1" dirty="0" err="1"/>
              <a:t>Children’s</a:t>
            </a:r>
            <a:r>
              <a:rPr lang="de-DE" sz="1000" i="1" dirty="0"/>
              <a:t> Mental </a:t>
            </a:r>
            <a:r>
              <a:rPr lang="de-DE" sz="1000" i="1" dirty="0" err="1"/>
              <a:t>Health</a:t>
            </a:r>
            <a:r>
              <a:rPr lang="de-DE" sz="1000" i="1" dirty="0"/>
              <a:t> </a:t>
            </a:r>
            <a:r>
              <a:rPr lang="de-DE" sz="1000" i="1" dirty="0" err="1"/>
              <a:t>During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First </a:t>
            </a:r>
            <a:r>
              <a:rPr lang="de-DE" sz="1000" i="1" dirty="0" err="1"/>
              <a:t>Two</a:t>
            </a:r>
            <a:r>
              <a:rPr lang="de-DE" sz="1000" i="1" dirty="0"/>
              <a:t> </a:t>
            </a:r>
            <a:r>
              <a:rPr lang="de-DE" sz="1000" i="1" dirty="0" err="1"/>
              <a:t>Years</a:t>
            </a:r>
            <a:endParaRPr lang="de-DE" sz="1000" i="1" dirty="0"/>
          </a:p>
          <a:p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COVID-19 </a:t>
            </a:r>
            <a:r>
              <a:rPr lang="de-DE" sz="1000" i="1" dirty="0" err="1"/>
              <a:t>Pandemic</a:t>
            </a:r>
            <a:r>
              <a:rPr lang="de-DE" sz="1000" i="1" dirty="0"/>
              <a:t>: </a:t>
            </a:r>
            <a:r>
              <a:rPr lang="de-DE" sz="1000" i="1" dirty="0" err="1"/>
              <a:t>Burden</a:t>
            </a:r>
            <a:r>
              <a:rPr lang="de-DE" sz="1000" i="1" dirty="0"/>
              <a:t>, </a:t>
            </a:r>
            <a:r>
              <a:rPr lang="de-DE" sz="1000" i="1" dirty="0" err="1"/>
              <a:t>Risk</a:t>
            </a:r>
            <a:r>
              <a:rPr lang="de-DE" sz="1000" i="1" dirty="0"/>
              <a:t> </a:t>
            </a:r>
            <a:r>
              <a:rPr lang="de-DE" sz="1000" i="1" dirty="0" err="1"/>
              <a:t>Factors</a:t>
            </a:r>
            <a:r>
              <a:rPr lang="de-DE" sz="1000" i="1" dirty="0"/>
              <a:t> </a:t>
            </a:r>
            <a:r>
              <a:rPr lang="de-DE" sz="1000" i="1" dirty="0" err="1"/>
              <a:t>and</a:t>
            </a:r>
            <a:r>
              <a:rPr lang="de-DE" sz="1000" i="1" dirty="0"/>
              <a:t> </a:t>
            </a:r>
            <a:r>
              <a:rPr lang="de-DE" sz="1000" i="1" dirty="0" err="1"/>
              <a:t>Posttraumatic</a:t>
            </a:r>
            <a:r>
              <a:rPr lang="de-DE" sz="1000" i="1" dirty="0"/>
              <a:t> Growth – A Mixed-</a:t>
            </a:r>
            <a:r>
              <a:rPr lang="de-DE" sz="1000" i="1" dirty="0" err="1"/>
              <a:t>Methods</a:t>
            </a:r>
            <a:r>
              <a:rPr lang="de-DE" sz="1000" i="1" dirty="0"/>
              <a:t> </a:t>
            </a:r>
            <a:r>
              <a:rPr lang="de-DE" sz="1000" i="1" dirty="0" err="1"/>
              <a:t>Parents</a:t>
            </a:r>
            <a:r>
              <a:rPr lang="de-DE" sz="1000" i="1" dirty="0"/>
              <a:t>’ </a:t>
            </a:r>
            <a:r>
              <a:rPr lang="de-DE" sz="1000" i="1" dirty="0" err="1"/>
              <a:t>Perspective</a:t>
            </a:r>
            <a:r>
              <a:rPr lang="de-DE" sz="1000" i="1" dirty="0"/>
              <a:t>. </a:t>
            </a:r>
          </a:p>
          <a:p>
            <a:r>
              <a:rPr lang="de-DE" sz="1000" i="1" dirty="0"/>
              <a:t>Front. </a:t>
            </a:r>
            <a:r>
              <a:rPr lang="de-DE" sz="1000" i="1" dirty="0" err="1"/>
              <a:t>Psychol</a:t>
            </a:r>
            <a:r>
              <a:rPr lang="de-DE" sz="1000" i="1" dirty="0"/>
              <a:t>. 13:901205. </a:t>
            </a:r>
            <a:r>
              <a:rPr lang="de-DE" sz="1000" i="1" dirty="0" err="1"/>
              <a:t>doi</a:t>
            </a:r>
            <a:r>
              <a:rPr lang="de-DE" sz="1000" i="1" dirty="0"/>
              <a:t>: 10.3389/fpsyg.2022.901205 </a:t>
            </a:r>
            <a:endParaRPr lang="de-DE" sz="1000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016898"/>
            <a:ext cx="6032252" cy="32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6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3C05E-F76F-7747-A062-B2ACF0E5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7789"/>
            <a:ext cx="7283152" cy="1143000"/>
          </a:xfrm>
        </p:spPr>
        <p:txBody>
          <a:bodyPr>
            <a:normAutofit/>
          </a:bodyPr>
          <a:lstStyle/>
          <a:p>
            <a:r>
              <a:rPr lang="de-DE" b="0" dirty="0"/>
              <a:t>Covid-19 Kinderstudie (Exenberger, </a:t>
            </a:r>
            <a:r>
              <a:rPr lang="de-DE" b="0" dirty="0" err="1"/>
              <a:t>Sevecke</a:t>
            </a:r>
            <a:r>
              <a:rPr lang="de-DE" b="0" dirty="0"/>
              <a:t>, et al): </a:t>
            </a:r>
            <a:r>
              <a:rPr lang="de-DE" dirty="0"/>
              <a:t>Prädiktoren für psychische Probleme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DB2E3E-88A0-1C47-842D-D9A45F61D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BF3547-FF9E-4047-B94B-8B2356A3E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340768"/>
            <a:ext cx="7560840" cy="2016224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r>
              <a:rPr lang="de-DE" dirty="0"/>
              <a:t>Bedrohungserfahrungen und wirtschaftliche Probleme </a:t>
            </a:r>
            <a:r>
              <a:rPr lang="de-DE" dirty="0">
                <a:sym typeface="Wingdings"/>
              </a:rPr>
              <a:t> </a:t>
            </a:r>
            <a:r>
              <a:rPr lang="de-DE" dirty="0"/>
              <a:t>Zunahme von internalisierenden Problemen, aggressivem Verhalten und PTBS-Symptomen sowie zu einer niedrigeren </a:t>
            </a:r>
            <a:r>
              <a:rPr lang="de-DE" dirty="0" err="1"/>
              <a:t>HRQoL</a:t>
            </a:r>
            <a:endParaRPr lang="de-DE" dirty="0"/>
          </a:p>
          <a:p>
            <a:r>
              <a:rPr lang="de-DE" dirty="0"/>
              <a:t>PTW </a:t>
            </a:r>
            <a:r>
              <a:rPr lang="de-DE" dirty="0">
                <a:sym typeface="Wingdings"/>
              </a:rPr>
              <a:t> </a:t>
            </a:r>
            <a:r>
              <a:rPr lang="de-DE" dirty="0"/>
              <a:t>Abnahme von internalisierenden Problemen, aggressivem Verhalten und posttraumatischen Symptomen sowie zu einer erhöhten </a:t>
            </a:r>
            <a:r>
              <a:rPr lang="de-DE" dirty="0" err="1"/>
              <a:t>HRQoL</a:t>
            </a:r>
            <a:r>
              <a:rPr lang="de-DE" dirty="0"/>
              <a:t> bei älteren Kindern</a:t>
            </a:r>
          </a:p>
          <a:p>
            <a:r>
              <a:rPr lang="de-DE" dirty="0"/>
              <a:t>Buben zeigten mehr aggressives Verhalten als Mädchen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84984"/>
            <a:ext cx="6451600" cy="302260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1115616" y="4941168"/>
            <a:ext cx="5544616" cy="14401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115616" y="4149080"/>
            <a:ext cx="5544616" cy="14401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115616" y="4653136"/>
            <a:ext cx="5544616" cy="144016"/>
          </a:xfrm>
          <a:prstGeom prst="rect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1560" y="6304002"/>
            <a:ext cx="83947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/>
              <a:t>Wenter</a:t>
            </a:r>
            <a:r>
              <a:rPr lang="de-DE" sz="1000" i="1" dirty="0"/>
              <a:t> A, </a:t>
            </a:r>
            <a:r>
              <a:rPr lang="de-DE" sz="1000" i="1" dirty="0" err="1"/>
              <a:t>Schickl</a:t>
            </a:r>
            <a:r>
              <a:rPr lang="de-DE" sz="1000" i="1" dirty="0"/>
              <a:t> M, </a:t>
            </a:r>
            <a:r>
              <a:rPr lang="de-DE" sz="1000" i="1" dirty="0" err="1"/>
              <a:t>Sevecke</a:t>
            </a:r>
            <a:r>
              <a:rPr lang="de-DE" sz="1000" i="1" dirty="0"/>
              <a:t> K, </a:t>
            </a:r>
            <a:r>
              <a:rPr lang="de-DE" sz="1000" i="1" dirty="0" err="1"/>
              <a:t>Juen</a:t>
            </a:r>
            <a:r>
              <a:rPr lang="de-DE" sz="1000" i="1" dirty="0"/>
              <a:t> B </a:t>
            </a:r>
            <a:r>
              <a:rPr lang="de-DE" sz="1000" i="1" dirty="0" err="1"/>
              <a:t>and</a:t>
            </a:r>
            <a:r>
              <a:rPr lang="de-DE" sz="1000" i="1" dirty="0"/>
              <a:t> Exenberger S (2022) </a:t>
            </a:r>
            <a:r>
              <a:rPr lang="de-DE" sz="1000" i="1" dirty="0" err="1"/>
              <a:t>Children’s</a:t>
            </a:r>
            <a:r>
              <a:rPr lang="de-DE" sz="1000" i="1" dirty="0"/>
              <a:t> Mental </a:t>
            </a:r>
            <a:r>
              <a:rPr lang="de-DE" sz="1000" i="1" dirty="0" err="1"/>
              <a:t>Health</a:t>
            </a:r>
            <a:r>
              <a:rPr lang="de-DE" sz="1000" i="1" dirty="0"/>
              <a:t> </a:t>
            </a:r>
            <a:r>
              <a:rPr lang="de-DE" sz="1000" i="1" dirty="0" err="1"/>
              <a:t>During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First </a:t>
            </a:r>
            <a:r>
              <a:rPr lang="de-DE" sz="1000" i="1" dirty="0" err="1"/>
              <a:t>Two</a:t>
            </a:r>
            <a:r>
              <a:rPr lang="de-DE" sz="1000" i="1" dirty="0"/>
              <a:t> </a:t>
            </a:r>
            <a:r>
              <a:rPr lang="de-DE" sz="1000" i="1" dirty="0" err="1"/>
              <a:t>Years</a:t>
            </a:r>
            <a:endParaRPr lang="de-DE" sz="1000" i="1" dirty="0"/>
          </a:p>
          <a:p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COVID-19 </a:t>
            </a:r>
            <a:r>
              <a:rPr lang="de-DE" sz="1000" i="1" dirty="0" err="1"/>
              <a:t>Pandemic</a:t>
            </a:r>
            <a:r>
              <a:rPr lang="de-DE" sz="1000" i="1" dirty="0"/>
              <a:t>: </a:t>
            </a:r>
            <a:r>
              <a:rPr lang="de-DE" sz="1000" i="1" dirty="0" err="1"/>
              <a:t>Burden</a:t>
            </a:r>
            <a:r>
              <a:rPr lang="de-DE" sz="1000" i="1" dirty="0"/>
              <a:t>, </a:t>
            </a:r>
            <a:r>
              <a:rPr lang="de-DE" sz="1000" i="1" dirty="0" err="1"/>
              <a:t>Risk</a:t>
            </a:r>
            <a:r>
              <a:rPr lang="de-DE" sz="1000" i="1" dirty="0"/>
              <a:t> </a:t>
            </a:r>
            <a:r>
              <a:rPr lang="de-DE" sz="1000" i="1" dirty="0" err="1"/>
              <a:t>Factors</a:t>
            </a:r>
            <a:r>
              <a:rPr lang="de-DE" sz="1000" i="1" dirty="0"/>
              <a:t> </a:t>
            </a:r>
            <a:r>
              <a:rPr lang="de-DE" sz="1000" i="1" dirty="0" err="1"/>
              <a:t>and</a:t>
            </a:r>
            <a:r>
              <a:rPr lang="de-DE" sz="1000" i="1" dirty="0"/>
              <a:t> </a:t>
            </a:r>
            <a:r>
              <a:rPr lang="de-DE" sz="1000" i="1" dirty="0" err="1"/>
              <a:t>Posttraumatic</a:t>
            </a:r>
            <a:r>
              <a:rPr lang="de-DE" sz="1000" i="1" dirty="0"/>
              <a:t> Growth – A Mixed-</a:t>
            </a:r>
            <a:r>
              <a:rPr lang="de-DE" sz="1000" i="1" dirty="0" err="1"/>
              <a:t>Methods</a:t>
            </a:r>
            <a:r>
              <a:rPr lang="de-DE" sz="1000" i="1" dirty="0"/>
              <a:t> </a:t>
            </a:r>
            <a:r>
              <a:rPr lang="de-DE" sz="1000" i="1" dirty="0" err="1"/>
              <a:t>Parents</a:t>
            </a:r>
            <a:r>
              <a:rPr lang="de-DE" sz="1000" i="1" dirty="0"/>
              <a:t>’ </a:t>
            </a:r>
            <a:r>
              <a:rPr lang="de-DE" sz="1000" i="1" dirty="0" err="1"/>
              <a:t>Perspective</a:t>
            </a:r>
            <a:r>
              <a:rPr lang="de-DE" sz="1000" i="1" dirty="0"/>
              <a:t>. </a:t>
            </a:r>
          </a:p>
          <a:p>
            <a:r>
              <a:rPr lang="de-DE" sz="1000" i="1" dirty="0"/>
              <a:t>Front. </a:t>
            </a:r>
            <a:r>
              <a:rPr lang="de-DE" sz="1000" i="1" dirty="0" err="1"/>
              <a:t>Psychol</a:t>
            </a:r>
            <a:r>
              <a:rPr lang="de-DE" sz="1000" i="1" dirty="0"/>
              <a:t>. 13:901205. </a:t>
            </a:r>
            <a:r>
              <a:rPr lang="de-DE" sz="1000" i="1" dirty="0" err="1"/>
              <a:t>doi</a:t>
            </a:r>
            <a:r>
              <a:rPr lang="de-DE" sz="1000" i="1" dirty="0"/>
              <a:t>: 10.3389/fpsyg.2022.901205 </a:t>
            </a:r>
            <a:endParaRPr lang="de-DE" sz="1000" dirty="0"/>
          </a:p>
        </p:txBody>
      </p:sp>
      <p:sp>
        <p:nvSpPr>
          <p:cNvPr id="12" name="Oval 11"/>
          <p:cNvSpPr/>
          <p:nvPr/>
        </p:nvSpPr>
        <p:spPr bwMode="auto">
          <a:xfrm>
            <a:off x="3995936" y="3645024"/>
            <a:ext cx="482352" cy="288032"/>
          </a:xfrm>
          <a:prstGeom prst="ellipse">
            <a:avLst/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5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3C05E-F76F-7747-A062-B2ACF0E5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de-DE" b="0" dirty="0"/>
              <a:t>Covid-19 Kinderstudie (Exenberger, </a:t>
            </a:r>
            <a:r>
              <a:rPr lang="de-DE" b="0" dirty="0" err="1"/>
              <a:t>Sevecke</a:t>
            </a:r>
            <a:r>
              <a:rPr lang="de-DE" b="0" dirty="0"/>
              <a:t>, et al): </a:t>
            </a:r>
            <a:r>
              <a:rPr lang="de-DE" dirty="0"/>
              <a:t>Posttraumatisches Wachstum/Growth (PTG) &amp; Posttraumatische Verschlechterung/</a:t>
            </a:r>
            <a:r>
              <a:rPr lang="de-DE" dirty="0" err="1"/>
              <a:t>Depreciation</a:t>
            </a:r>
            <a:r>
              <a:rPr lang="de-DE" dirty="0"/>
              <a:t> (PTD)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DB2E3E-88A0-1C47-842D-D9A45F61D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BF3547-FF9E-4047-B94B-8B2356A3E7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0" y="1357235"/>
          <a:ext cx="8820472" cy="492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</a:rPr>
                        <a:t>PTW </a:t>
                      </a:r>
                      <a:r>
                        <a:rPr lang="de-DE" sz="2400" b="0" dirty="0">
                          <a:solidFill>
                            <a:schemeClr val="bg1"/>
                          </a:solidFill>
                        </a:rPr>
                        <a:t>(N</a:t>
                      </a:r>
                      <a:r>
                        <a:rPr lang="de-DE" sz="2400" b="0" baseline="0" dirty="0">
                          <a:solidFill>
                            <a:schemeClr val="bg1"/>
                          </a:solidFill>
                        </a:rPr>
                        <a:t> = 2652)</a:t>
                      </a:r>
                      <a:endParaRPr lang="de-DE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solidFill>
                            <a:srgbClr val="FFFFFF"/>
                          </a:solidFill>
                        </a:rPr>
                        <a:t>PTD </a:t>
                      </a:r>
                      <a:r>
                        <a:rPr lang="de-DE" sz="2400" b="0" dirty="0">
                          <a:solidFill>
                            <a:schemeClr val="bg1"/>
                          </a:solidFill>
                        </a:rPr>
                        <a:t>(N</a:t>
                      </a:r>
                      <a:r>
                        <a:rPr lang="de-DE" sz="2400" b="0" baseline="0" dirty="0">
                          <a:solidFill>
                            <a:schemeClr val="bg1"/>
                          </a:solidFill>
                        </a:rPr>
                        <a:t> = 2652)</a:t>
                      </a:r>
                      <a:endParaRPr lang="de-DE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04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rgbClr val="C00000"/>
                          </a:solidFill>
                        </a:rPr>
                        <a:t>Inner- und außerfamiliäre Beziehungen </a:t>
                      </a:r>
                      <a:r>
                        <a:rPr lang="de-DE" sz="1800" b="0" dirty="0">
                          <a:solidFill>
                            <a:srgbClr val="C00000"/>
                          </a:solidFill>
                        </a:rPr>
                        <a:t>(Beziehung zu anderen)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004"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/>
                        <a:t>z.B. Familienzusammenhalt; Intensivierung einiger außer-familiärer Beziehungen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/>
                        <a:t>z.B. Schwächung der Familie; Stigmatisierung und Spaltung (inner- und außerfamiliär)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745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rgbClr val="C00000"/>
                          </a:solidFill>
                        </a:rPr>
                        <a:t>Kompetenzen und Erfahrungen</a:t>
                      </a:r>
                      <a:r>
                        <a:rPr lang="de-DE" sz="2400" b="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sz="1800" b="0" baseline="0" dirty="0">
                          <a:solidFill>
                            <a:srgbClr val="C00000"/>
                          </a:solidFill>
                        </a:rPr>
                        <a:t>(neue Möglichkeiten)</a:t>
                      </a:r>
                      <a:endParaRPr lang="de-DE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8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/>
                        <a:t>Digitale Kompetenzen; </a:t>
                      </a:r>
                      <a:r>
                        <a:rPr lang="de-DE" sz="1800" b="0" dirty="0" err="1"/>
                        <a:t>Homeschooling</a:t>
                      </a:r>
                      <a:r>
                        <a:rPr lang="de-DE" sz="1800" b="0" dirty="0"/>
                        <a:t>, </a:t>
                      </a:r>
                      <a:r>
                        <a:rPr lang="de-DE" b="0" dirty="0"/>
                        <a:t>Flexibilität</a:t>
                      </a:r>
                      <a:r>
                        <a:rPr lang="de-DE" b="0" baseline="0" dirty="0"/>
                        <a:t> z.B. im Hinblick auf morgendlichen Stress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/>
                        <a:t>Hoher Medienkonsum;</a:t>
                      </a:r>
                      <a:r>
                        <a:rPr lang="de-DE" sz="1800" b="0" baseline="0" dirty="0"/>
                        <a:t> </a:t>
                      </a:r>
                      <a:r>
                        <a:rPr lang="de-DE" b="0" dirty="0"/>
                        <a:t>Zukunfts-ängste, fehlende</a:t>
                      </a:r>
                      <a:r>
                        <a:rPr lang="de-DE" b="0" baseline="0" dirty="0"/>
                        <a:t> </a:t>
                      </a:r>
                      <a:r>
                        <a:rPr lang="de-DE" b="0" dirty="0"/>
                        <a:t>Planbarkeit; Unsicherheit; wie geht es weiter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304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0" dirty="0">
                          <a:solidFill>
                            <a:srgbClr val="C00000"/>
                          </a:solidFill>
                        </a:rPr>
                        <a:t>Werte und Tugenden </a:t>
                      </a:r>
                      <a:r>
                        <a:rPr lang="de-DE" sz="1800" b="0" dirty="0">
                          <a:solidFill>
                            <a:srgbClr val="C00000"/>
                          </a:solidFill>
                        </a:rPr>
                        <a:t>(Wertschätzung</a:t>
                      </a:r>
                      <a:r>
                        <a:rPr lang="de-DE" sz="1800" b="0" baseline="0" dirty="0">
                          <a:solidFill>
                            <a:srgbClr val="C00000"/>
                          </a:solidFill>
                        </a:rPr>
                        <a:t> des Lebens)</a:t>
                      </a:r>
                      <a:endParaRPr lang="de-DE" sz="24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153"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 err="1">
                          <a:solidFill>
                            <a:srgbClr val="000000"/>
                          </a:solidFill>
                        </a:rPr>
                        <a:t>Entschleunigung</a:t>
                      </a:r>
                      <a:r>
                        <a:rPr lang="de-DE" sz="1800" b="0" dirty="0">
                          <a:solidFill>
                            <a:srgbClr val="000000"/>
                          </a:solidFill>
                        </a:rPr>
                        <a:t>; Umgang mit der Zeit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0" dirty="0">
                          <a:solidFill>
                            <a:srgbClr val="000000"/>
                          </a:solidFill>
                        </a:rPr>
                        <a:t>Lustlosigkeit, wenig Motivation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7"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rgbClr val="C00000"/>
                          </a:solidFill>
                        </a:rPr>
                        <a:t>Familiäre/persönliche</a:t>
                      </a:r>
                      <a:r>
                        <a:rPr lang="de-DE" sz="2400" baseline="0" dirty="0">
                          <a:solidFill>
                            <a:srgbClr val="C00000"/>
                          </a:solidFill>
                        </a:rPr>
                        <a:t> Stärke </a:t>
                      </a:r>
                      <a:r>
                        <a:rPr lang="de-DE" sz="1800" baseline="0" dirty="0">
                          <a:solidFill>
                            <a:srgbClr val="C00000"/>
                          </a:solidFill>
                        </a:rPr>
                        <a:t>(Persönliche Stärke)</a:t>
                      </a:r>
                      <a:endParaRPr lang="de-DE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004"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Gemeinsames Überwinden</a:t>
                      </a:r>
                      <a:r>
                        <a:rPr lang="de-DE" sz="1800" baseline="0" dirty="0"/>
                        <a:t> der Krise</a:t>
                      </a:r>
                      <a:endParaRPr lang="de-DE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dirty="0"/>
                        <a:t>Verlust der Leichtigkeit, Unbeschwertheit</a:t>
                      </a:r>
                    </a:p>
                    <a:p>
                      <a:pPr algn="l"/>
                      <a:r>
                        <a:rPr lang="de-DE" sz="1800" dirty="0"/>
                        <a:t>Jedoch </a:t>
                      </a:r>
                      <a:r>
                        <a:rPr lang="de-DE" sz="1800" b="1" dirty="0">
                          <a:solidFill>
                            <a:srgbClr val="C00000"/>
                          </a:solidFill>
                        </a:rPr>
                        <a:t>KEINE</a:t>
                      </a:r>
                      <a:r>
                        <a:rPr lang="de-DE" sz="18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e-DE" sz="1800" baseline="0" dirty="0"/>
                        <a:t>verlorene Kindheit/Generation</a:t>
                      </a:r>
                      <a:endParaRPr lang="de-DE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496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62A6B-4E03-4642-B081-3E5D5F19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Century Gothic"/>
                <a:cs typeface="Century Gothic"/>
              </a:rPr>
              <a:t>Interventionspyramide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59AA705-6E69-0546-B7BF-98AAD1BC4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873775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92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823DD-DE04-8645-B758-B9AA252E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Was braucht es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517E3E-533A-D745-AD59-0FAFEFFC7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7A5A7F-F35E-C940-A788-4A0CA5A20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AT" dirty="0" err="1"/>
              <a:t>Politisce</a:t>
            </a:r>
            <a:r>
              <a:rPr lang="de-AT" dirty="0"/>
              <a:t> Maßnahmen, die soziale Gerechtigkeit und Gleichheit fördern</a:t>
            </a:r>
          </a:p>
          <a:p>
            <a:r>
              <a:rPr lang="de-AT" dirty="0"/>
              <a:t>Investieren in Schule und Kindergarten aber auch in offene und verbandliche Jugendarbeit kann die Effekte abfedern (Morgan &amp; Rose, 2020),</a:t>
            </a:r>
          </a:p>
          <a:p>
            <a:r>
              <a:rPr lang="de-AT" dirty="0"/>
              <a:t>Alle die mit jungen Menschen arbeiten haben wichtige Rollen als Anwälte für Kinder und Jugendliche</a:t>
            </a:r>
          </a:p>
          <a:p>
            <a:r>
              <a:rPr lang="de-AT" dirty="0"/>
              <a:t>Gezielte Unterstützung für junge Menschen und Familien vor allem auch mit Blick auf vulnerable Gruppen.</a:t>
            </a:r>
          </a:p>
          <a:p>
            <a:r>
              <a:rPr lang="de-AT" dirty="0"/>
              <a:t>Ausbau Kinder und jugendpsychiatrischer und klinisch psychologisch, psychotherapeutischer Versorgung  dringend notwendig (The Lancet, 2020).</a:t>
            </a:r>
          </a:p>
          <a:p>
            <a:r>
              <a:rPr lang="de-AT" dirty="0"/>
              <a:t>Prävention: Resilienz </a:t>
            </a:r>
            <a:r>
              <a:rPr lang="de-AT" dirty="0" err="1"/>
              <a:t>förderung</a:t>
            </a:r>
            <a:r>
              <a:rPr lang="de-AT" dirty="0"/>
              <a:t>, Partizipation und Maßnahmen die Mentales Wohlbefinden in der Bevölkerung fördern, psychische Erste Hilfe und Psychoedukation für Kinder, Jugendliche und Familien (siehe zum Beispiel (</a:t>
            </a:r>
            <a:r>
              <a:rPr lang="de-AT" dirty="0">
							</a:rPr>
              <a:t>https://maudsleycharity.org/familiesunderpressure/</a:t>
            </a:r>
            <a:r>
              <a:rPr lang="de-AT" dirty="0"/>
              <a:t> ; </a:t>
            </a:r>
            <a:r>
              <a:rPr lang="de-AT" dirty="0">
							</a:rPr>
              <a:t>https://pscentre.org/?resource=psychological-first-aid-for-young-peers-a-handbook&amp;selected=single-resource</a:t>
            </a:r>
            <a:r>
              <a:rPr lang="de-AT" dirty="0"/>
              <a:t>)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872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5E717-EDD8-BA46-86B2-D7D133853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die Aufmerksamkeit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564A28-E463-6046-9D58-3A9682B1C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8B3B40-5957-7547-9D02-60F2C5408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 err="1"/>
              <a:t>Barbara.juen@uibk.ac.at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028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Literatur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AT" dirty="0" err="1"/>
              <a:t>Abrahamson</a:t>
            </a:r>
            <a:r>
              <a:rPr lang="de-AT" dirty="0"/>
              <a:t> LY, </a:t>
            </a:r>
            <a:r>
              <a:rPr lang="de-AT" dirty="0" err="1"/>
              <a:t>Alloy</a:t>
            </a:r>
            <a:r>
              <a:rPr lang="de-AT" dirty="0"/>
              <a:t> LB, </a:t>
            </a:r>
            <a:r>
              <a:rPr lang="de-AT" dirty="0" err="1"/>
              <a:t>Metalsky</a:t>
            </a:r>
            <a:r>
              <a:rPr lang="de-AT" dirty="0"/>
              <a:t> GI. The </a:t>
            </a:r>
            <a:r>
              <a:rPr lang="de-AT" dirty="0" err="1"/>
              <a:t>Hopelessness</a:t>
            </a:r>
            <a:r>
              <a:rPr lang="de-AT" dirty="0"/>
              <a:t> </a:t>
            </a:r>
            <a:r>
              <a:rPr lang="de-AT" dirty="0" err="1"/>
              <a:t>Theory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Depression: </a:t>
            </a:r>
            <a:r>
              <a:rPr lang="de-AT" dirty="0" err="1"/>
              <a:t>Current</a:t>
            </a:r>
            <a:r>
              <a:rPr lang="de-AT" dirty="0"/>
              <a:t> </a:t>
            </a:r>
            <a:r>
              <a:rPr lang="de-AT" dirty="0" err="1"/>
              <a:t>status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future</a:t>
            </a:r>
            <a:r>
              <a:rPr lang="de-AT" dirty="0"/>
              <a:t> </a:t>
            </a:r>
            <a:r>
              <a:rPr lang="de-AT" dirty="0" err="1"/>
              <a:t>directions</a:t>
            </a:r>
            <a:r>
              <a:rPr lang="de-AT" dirty="0"/>
              <a:t>. In: Stein NL, </a:t>
            </a:r>
            <a:r>
              <a:rPr lang="de-AT" dirty="0" err="1"/>
              <a:t>Leventhal</a:t>
            </a:r>
            <a:r>
              <a:rPr lang="de-AT" dirty="0"/>
              <a:t> B, </a:t>
            </a:r>
            <a:r>
              <a:rPr lang="de-AT" dirty="0" err="1"/>
              <a:t>Trabasso</a:t>
            </a:r>
            <a:r>
              <a:rPr lang="de-AT" dirty="0"/>
              <a:t> TR, </a:t>
            </a:r>
            <a:r>
              <a:rPr lang="de-AT" dirty="0" err="1"/>
              <a:t>editors</a:t>
            </a:r>
            <a:r>
              <a:rPr lang="de-AT" dirty="0"/>
              <a:t>. Psychological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biological</a:t>
            </a:r>
            <a:r>
              <a:rPr lang="de-AT" dirty="0"/>
              <a:t> </a:t>
            </a:r>
            <a:r>
              <a:rPr lang="de-AT" dirty="0" err="1"/>
              <a:t>approaches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emotion</a:t>
            </a:r>
            <a:r>
              <a:rPr lang="de-AT" dirty="0"/>
              <a:t>, New York: </a:t>
            </a:r>
            <a:r>
              <a:rPr lang="de-AT" dirty="0" err="1"/>
              <a:t>Psycholgy</a:t>
            </a:r>
            <a:r>
              <a:rPr lang="de-AT" dirty="0"/>
              <a:t> Press; 1990, p. 333-358.</a:t>
            </a:r>
            <a:endParaRPr lang="de-DE" dirty="0"/>
          </a:p>
          <a:p>
            <a:r>
              <a:rPr lang="de-DE" dirty="0"/>
              <a:t>Bork-Hüffer, T., </a:t>
            </a:r>
            <a:r>
              <a:rPr lang="de-DE" dirty="0" err="1"/>
              <a:t>Kulcar</a:t>
            </a:r>
            <a:r>
              <a:rPr lang="de-DE" dirty="0"/>
              <a:t>, V., </a:t>
            </a:r>
            <a:r>
              <a:rPr lang="de-DE" dirty="0" err="1"/>
              <a:t>Brielmair</a:t>
            </a:r>
            <a:r>
              <a:rPr lang="de-DE" dirty="0"/>
              <a:t>, F., Markl, A., Immer, D. M., Juen, B., Walter, M. H., &amp; Kaufmann, K. (2021). </a:t>
            </a:r>
            <a:r>
              <a:rPr lang="en-GB" dirty="0"/>
              <a:t>University students‘ perception, evaluation, and spaces of distance learning during the COVID-19 pandemic in Austria: What can we learn for post-pandemic educational futures? Sustainability, 13(4), 7595. </a:t>
            </a:r>
            <a:r>
              <a:rPr lang="en-GB" u="sng" dirty="0">
							</a:rPr>
              <a:t>https://doi.org/10.3390/su13147595</a:t>
            </a:r>
            <a:r>
              <a:rPr lang="en-GB" dirty="0"/>
              <a:t> </a:t>
            </a:r>
            <a:endParaRPr lang="de-AT" i="1" dirty="0"/>
          </a:p>
          <a:p>
            <a:r>
              <a:rPr lang="de-AT" dirty="0"/>
              <a:t>Brooks, S.K., Webster, R.K., Smith, L.E., </a:t>
            </a:r>
            <a:r>
              <a:rPr lang="de-AT" dirty="0" err="1"/>
              <a:t>Woodland</a:t>
            </a:r>
            <a:r>
              <a:rPr lang="de-AT" dirty="0"/>
              <a:t>, L., Wessely, S., </a:t>
            </a:r>
            <a:r>
              <a:rPr lang="de-AT" dirty="0" err="1"/>
              <a:t>Greenberg</a:t>
            </a:r>
            <a:r>
              <a:rPr lang="de-AT" dirty="0"/>
              <a:t>, N., &amp; Rubin, G.J. (2020). The </a:t>
            </a:r>
            <a:r>
              <a:rPr lang="de-AT" dirty="0" err="1"/>
              <a:t>psychological</a:t>
            </a:r>
            <a:r>
              <a:rPr lang="de-AT" dirty="0"/>
              <a:t> </a:t>
            </a:r>
            <a:r>
              <a:rPr lang="de-AT" dirty="0" err="1"/>
              <a:t>impact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quarantine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reduce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: rapid </a:t>
            </a:r>
            <a:r>
              <a:rPr lang="de-AT" dirty="0" err="1"/>
              <a:t>review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evidence</a:t>
            </a:r>
            <a:r>
              <a:rPr lang="de-AT" dirty="0"/>
              <a:t>. The Lancet, 395, 912–920.</a:t>
            </a:r>
          </a:p>
          <a:p>
            <a:r>
              <a:rPr lang="de-AT" dirty="0" err="1"/>
              <a:t>Ciarrochi</a:t>
            </a:r>
            <a:r>
              <a:rPr lang="de-AT" dirty="0"/>
              <a:t> J, Deane FP, Anderson S. Emotional </a:t>
            </a:r>
            <a:r>
              <a:rPr lang="de-AT" dirty="0" err="1"/>
              <a:t>intelligence</a:t>
            </a:r>
            <a:r>
              <a:rPr lang="de-AT" dirty="0"/>
              <a:t> moderates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relationship</a:t>
            </a:r>
            <a:r>
              <a:rPr lang="de-AT" dirty="0"/>
              <a:t> </a:t>
            </a:r>
            <a:r>
              <a:rPr lang="de-AT" dirty="0" err="1"/>
              <a:t>between</a:t>
            </a:r>
            <a:r>
              <a:rPr lang="de-AT" dirty="0"/>
              <a:t> stress </a:t>
            </a:r>
            <a:r>
              <a:rPr lang="de-AT" dirty="0" err="1"/>
              <a:t>and</a:t>
            </a:r>
            <a:r>
              <a:rPr lang="de-AT" dirty="0"/>
              <a:t> mental </a:t>
            </a:r>
            <a:r>
              <a:rPr lang="de-AT" dirty="0" err="1"/>
              <a:t>health</a:t>
            </a:r>
            <a:r>
              <a:rPr lang="de-AT" dirty="0"/>
              <a:t>. </a:t>
            </a:r>
            <a:r>
              <a:rPr lang="de-AT" dirty="0" err="1"/>
              <a:t>Personnal</a:t>
            </a:r>
            <a:r>
              <a:rPr lang="de-AT" dirty="0"/>
              <a:t> </a:t>
            </a:r>
            <a:r>
              <a:rPr lang="de-AT" dirty="0" err="1"/>
              <a:t>Individ</a:t>
            </a:r>
            <a:r>
              <a:rPr lang="de-AT" dirty="0"/>
              <a:t> </a:t>
            </a:r>
            <a:r>
              <a:rPr lang="de-AT" dirty="0" err="1"/>
              <a:t>Differ</a:t>
            </a:r>
            <a:r>
              <a:rPr lang="de-AT" dirty="0"/>
              <a:t> 2002;32:197-9. </a:t>
            </a:r>
            <a:r>
              <a:rPr lang="de-AT" dirty="0" err="1"/>
              <a:t>doi</a:t>
            </a:r>
            <a:r>
              <a:rPr lang="de-AT" dirty="0"/>
              <a:t>: 10.1016/S0191 8869(01)00012-5.</a:t>
            </a:r>
          </a:p>
          <a:p>
            <a:r>
              <a:rPr lang="de-AT" dirty="0" err="1"/>
              <a:t>Cielo</a:t>
            </a:r>
            <a:r>
              <a:rPr lang="de-AT" dirty="0"/>
              <a:t>, F.; </a:t>
            </a:r>
            <a:r>
              <a:rPr lang="de-AT" dirty="0" err="1"/>
              <a:t>Ulberg</a:t>
            </a:r>
            <a:r>
              <a:rPr lang="de-AT" dirty="0"/>
              <a:t>, R.; Di Giacomo, D. Psychological Impact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COVID-19 </a:t>
            </a:r>
            <a:r>
              <a:rPr lang="de-AT" dirty="0" err="1"/>
              <a:t>Outbreak</a:t>
            </a:r>
            <a:r>
              <a:rPr lang="de-AT" dirty="0"/>
              <a:t> on Mental </a:t>
            </a:r>
            <a:r>
              <a:rPr lang="de-AT" dirty="0" err="1"/>
              <a:t>Health</a:t>
            </a:r>
            <a:r>
              <a:rPr lang="de-AT" dirty="0"/>
              <a:t> Outcomes </a:t>
            </a:r>
            <a:r>
              <a:rPr lang="de-AT" dirty="0" err="1"/>
              <a:t>among</a:t>
            </a:r>
            <a:r>
              <a:rPr lang="de-AT" dirty="0"/>
              <a:t> Youth: A Rapid Narrative Review. Int. J. </a:t>
            </a:r>
            <a:r>
              <a:rPr lang="de-AT" dirty="0" err="1"/>
              <a:t>Environ</a:t>
            </a:r>
            <a:r>
              <a:rPr lang="de-AT" dirty="0"/>
              <a:t>. Res. Public </a:t>
            </a:r>
            <a:r>
              <a:rPr lang="de-AT" dirty="0" err="1"/>
              <a:t>Health</a:t>
            </a:r>
            <a:r>
              <a:rPr lang="de-AT" dirty="0"/>
              <a:t> 2021, 18, 6067. https://</a:t>
            </a:r>
            <a:r>
              <a:rPr lang="de-AT" dirty="0" err="1"/>
              <a:t>doi.org</a:t>
            </a:r>
            <a:r>
              <a:rPr lang="de-AT" dirty="0"/>
              <a:t>/10.3390/ijerph18116067</a:t>
            </a:r>
          </a:p>
          <a:p>
            <a:r>
              <a:rPr lang="de-AT" dirty="0" err="1"/>
              <a:t>Danese</a:t>
            </a:r>
            <a:r>
              <a:rPr lang="de-AT" dirty="0"/>
              <a:t>, A. &amp; Smith, P. (2022) </a:t>
            </a:r>
            <a:r>
              <a:rPr lang="de-AT" dirty="0" err="1"/>
              <a:t>Debate</a:t>
            </a:r>
            <a:r>
              <a:rPr lang="de-AT" dirty="0"/>
              <a:t>: </a:t>
            </a:r>
            <a:r>
              <a:rPr lang="de-AT" dirty="0" err="1"/>
              <a:t>Recognising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responding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mental </a:t>
            </a:r>
            <a:r>
              <a:rPr lang="de-AT" dirty="0" err="1"/>
              <a:t>health</a:t>
            </a:r>
            <a:r>
              <a:rPr lang="de-AT" dirty="0"/>
              <a:t> </a:t>
            </a:r>
            <a:r>
              <a:rPr lang="de-AT" dirty="0" err="1"/>
              <a:t>needs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young</a:t>
            </a:r>
            <a:r>
              <a:rPr lang="de-AT" dirty="0"/>
              <a:t> </a:t>
            </a:r>
            <a:r>
              <a:rPr lang="de-AT" dirty="0" err="1"/>
              <a:t>people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era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COVID-19, Child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Adolescent</a:t>
            </a:r>
            <a:r>
              <a:rPr lang="de-AT" dirty="0"/>
              <a:t> Mental </a:t>
            </a:r>
            <a:r>
              <a:rPr lang="de-AT" dirty="0" err="1"/>
              <a:t>Health</a:t>
            </a:r>
            <a:r>
              <a:rPr lang="de-AT" dirty="0"/>
              <a:t> 25, </a:t>
            </a:r>
            <a:r>
              <a:rPr lang="de-AT" dirty="0" err="1"/>
              <a:t>No</a:t>
            </a:r>
            <a:r>
              <a:rPr lang="de-AT" dirty="0"/>
              <a:t>. 3, 2020, pp. 169–170</a:t>
            </a:r>
          </a:p>
          <a:p>
            <a:r>
              <a:rPr lang="de-AT" dirty="0" err="1"/>
              <a:t>Danese</a:t>
            </a:r>
            <a:r>
              <a:rPr lang="de-AT" dirty="0"/>
              <a:t>, A., Smith, P., </a:t>
            </a:r>
            <a:r>
              <a:rPr lang="de-AT" dirty="0" err="1"/>
              <a:t>Chitsabesan</a:t>
            </a:r>
            <a:r>
              <a:rPr lang="de-AT" dirty="0"/>
              <a:t>, P., &amp; </a:t>
            </a:r>
            <a:r>
              <a:rPr lang="de-AT" dirty="0" err="1"/>
              <a:t>Dubicka</a:t>
            </a:r>
            <a:r>
              <a:rPr lang="de-AT" dirty="0"/>
              <a:t>, B. (2020). Child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adolescent</a:t>
            </a:r>
            <a:r>
              <a:rPr lang="de-AT" dirty="0"/>
              <a:t> mental </a:t>
            </a:r>
            <a:r>
              <a:rPr lang="de-AT" dirty="0" err="1"/>
              <a:t>health</a:t>
            </a:r>
            <a:r>
              <a:rPr lang="de-AT" dirty="0"/>
              <a:t> </a:t>
            </a:r>
            <a:r>
              <a:rPr lang="de-AT" dirty="0" err="1"/>
              <a:t>amidst</a:t>
            </a:r>
            <a:r>
              <a:rPr lang="de-AT" dirty="0"/>
              <a:t> </a:t>
            </a:r>
            <a:r>
              <a:rPr lang="de-AT" dirty="0" err="1"/>
              <a:t>emergencies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disasters</a:t>
            </a:r>
            <a:r>
              <a:rPr lang="de-AT" dirty="0"/>
              <a:t>. British Journal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Psychiatry</a:t>
            </a:r>
            <a:r>
              <a:rPr lang="de-AT" dirty="0"/>
              <a:t>, 216, 159–162.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331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D705D-9A3F-A548-95F8-46BD39C6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6A93F2-6B6C-2D40-9482-E29208E4B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F0A9B0-071F-3F44-A599-1359283148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AT" dirty="0"/>
              <a:t>Juen, B. &amp; </a:t>
            </a:r>
            <a:r>
              <a:rPr lang="de-AT" dirty="0" err="1"/>
              <a:t>Kreh</a:t>
            </a:r>
            <a:r>
              <a:rPr lang="de-AT" dirty="0"/>
              <a:t>, A. (2021). Covid-19 Pandemie: Ihre Auswirkungen auf die psychische Gesundheit und was wir aus anderen Pandemien lernen können, Psychologie in Österreich, Heft 2, 2021 </a:t>
            </a:r>
            <a:endParaRPr lang="de-AT" i="1" dirty="0"/>
          </a:p>
          <a:p>
            <a:r>
              <a:rPr lang="en-US" dirty="0"/>
              <a:t>Silvia </a:t>
            </a:r>
            <a:r>
              <a:rPr lang="en-US" dirty="0" err="1"/>
              <a:t>Exenberger</a:t>
            </a:r>
            <a:r>
              <a:rPr lang="en-US" dirty="0"/>
              <a:t>; Anna </a:t>
            </a:r>
            <a:r>
              <a:rPr lang="en-US" dirty="0" err="1"/>
              <a:t>Wenter</a:t>
            </a:r>
            <a:r>
              <a:rPr lang="en-US" dirty="0"/>
              <a:t>; Christina </a:t>
            </a:r>
            <a:r>
              <a:rPr lang="en-US" dirty="0" err="1"/>
              <a:t>Taferner</a:t>
            </a:r>
            <a:r>
              <a:rPr lang="en-US" dirty="0"/>
              <a:t>; Nina </a:t>
            </a:r>
            <a:r>
              <a:rPr lang="en-US" dirty="0" err="1"/>
              <a:t>Haid-Stecher</a:t>
            </a:r>
            <a:r>
              <a:rPr lang="en-US" dirty="0"/>
              <a:t>; Maximilian </a:t>
            </a:r>
            <a:r>
              <a:rPr lang="en-US" dirty="0" err="1"/>
              <a:t>Schickl</a:t>
            </a:r>
            <a:r>
              <a:rPr lang="en-US" dirty="0"/>
              <a:t>; Barbara Juen; Kathrin </a:t>
            </a:r>
            <a:r>
              <a:rPr lang="en-US" dirty="0" err="1"/>
              <a:t>Sevecke</a:t>
            </a:r>
            <a:r>
              <a:rPr lang="en-US" dirty="0"/>
              <a:t>; Heidi </a:t>
            </a:r>
            <a:r>
              <a:rPr lang="en-US" dirty="0" err="1"/>
              <a:t>Siller"The</a:t>
            </a:r>
            <a:r>
              <a:rPr lang="en-US" dirty="0"/>
              <a:t> experience of threat through Covid-19 in children: Gender as moderating factor" Submission ID: CHUD-D-21-00269</a:t>
            </a:r>
            <a:endParaRPr lang="de-AT" i="1" dirty="0"/>
          </a:p>
          <a:p>
            <a:r>
              <a:rPr lang="de-DE" dirty="0"/>
              <a:t>Siller, H., </a:t>
            </a:r>
            <a:r>
              <a:rPr lang="de-DE" dirty="0" err="1"/>
              <a:t>Warger</a:t>
            </a:r>
            <a:r>
              <a:rPr lang="de-DE" dirty="0"/>
              <a:t>, R., Juen, B., &amp; </a:t>
            </a:r>
            <a:r>
              <a:rPr lang="de-DE" dirty="0" err="1"/>
              <a:t>Exenberger</a:t>
            </a:r>
            <a:r>
              <a:rPr lang="de-DE" dirty="0"/>
              <a:t>, S. (2020). </a:t>
            </a:r>
            <a:r>
              <a:rPr lang="en-US" dirty="0"/>
              <a:t>Reacting to adolescent suicide in schools–taking a resilience-based approach.</a:t>
            </a:r>
            <a:r>
              <a:rPr lang="en-US" i="1" dirty="0"/>
              <a:t> Interdisciplinary Perspectives on Equality and Diversity, 6</a:t>
            </a:r>
            <a:r>
              <a:rPr lang="en-US" dirty="0"/>
              <a:t>(1). </a:t>
            </a:r>
            <a:r>
              <a:rPr lang="en-US" dirty="0">
							</a:rPr>
              <a:t>http://journals.hw.ac.uk/index.php/IPED/article/view/64</a:t>
            </a:r>
            <a:endParaRPr lang="de-AT" dirty="0"/>
          </a:p>
          <a:p>
            <a:r>
              <a:rPr lang="en-US" dirty="0"/>
              <a:t>Kaufmann, K., Bork-</a:t>
            </a:r>
            <a:r>
              <a:rPr lang="en-US" dirty="0" err="1"/>
              <a:t>Hüffer</a:t>
            </a:r>
            <a:r>
              <a:rPr lang="en-US" dirty="0"/>
              <a:t>, T., </a:t>
            </a:r>
            <a:r>
              <a:rPr lang="en-US" dirty="0" err="1"/>
              <a:t>Gudowsky-Blatakes</a:t>
            </a:r>
            <a:r>
              <a:rPr lang="en-US" dirty="0"/>
              <a:t>, N., </a:t>
            </a:r>
            <a:r>
              <a:rPr lang="en-US" dirty="0" err="1"/>
              <a:t>Rauhala</a:t>
            </a:r>
            <a:r>
              <a:rPr lang="en-US" dirty="0"/>
              <a:t>, M., &amp; </a:t>
            </a:r>
            <a:r>
              <a:rPr lang="en-US" dirty="0" err="1"/>
              <a:t>Rutzinger</a:t>
            </a:r>
            <a:r>
              <a:rPr lang="en-US" dirty="0"/>
              <a:t>, M. (2021): Ethical challenges of researching emergent socio-material-technological phenomena: Insights from an interdisciplinary mixed methods project using mobile eye-tracking. Journal of Information, Communication &amp; Ethics in Society.</a:t>
            </a:r>
            <a:endParaRPr lang="de-AT" dirty="0"/>
          </a:p>
          <a:p>
            <a:r>
              <a:rPr lang="en-US" dirty="0"/>
              <a:t>Kaufmann, K., </a:t>
            </a:r>
            <a:r>
              <a:rPr lang="en-US" dirty="0" err="1"/>
              <a:t>Peil</a:t>
            </a:r>
            <a:r>
              <a:rPr lang="en-US" dirty="0"/>
              <a:t>, C., &amp; Bork-</a:t>
            </a:r>
            <a:r>
              <a:rPr lang="en-US" dirty="0" err="1"/>
              <a:t>Hüffer</a:t>
            </a:r>
            <a:r>
              <a:rPr lang="en-US" dirty="0"/>
              <a:t>, T. (2021). Producing in situ Data from a Distance with Mobile Instant Messaging Interviews (MIMIs) – Examples from the COVID-19 Pandemic. </a:t>
            </a:r>
            <a:r>
              <a:rPr lang="de-AT" dirty="0"/>
              <a:t>International Journal </a:t>
            </a:r>
            <a:r>
              <a:rPr lang="de-AT" dirty="0" err="1"/>
              <a:t>of</a:t>
            </a:r>
            <a:r>
              <a:rPr lang="de-AT" dirty="0"/>
              <a:t> Qualitative </a:t>
            </a:r>
            <a:r>
              <a:rPr lang="de-AT" dirty="0" err="1"/>
              <a:t>Methods</a:t>
            </a:r>
            <a:r>
              <a:rPr lang="de-AT" dirty="0"/>
              <a:t>.</a:t>
            </a:r>
          </a:p>
          <a:p>
            <a:r>
              <a:rPr lang="de-DE" dirty="0"/>
              <a:t>Bork-Hüffer, T., </a:t>
            </a:r>
            <a:r>
              <a:rPr lang="de-DE" dirty="0" err="1"/>
              <a:t>Kulcar</a:t>
            </a:r>
            <a:r>
              <a:rPr lang="de-DE" dirty="0"/>
              <a:t>, V., </a:t>
            </a:r>
            <a:r>
              <a:rPr lang="de-DE" dirty="0" err="1"/>
              <a:t>Brielmair</a:t>
            </a:r>
            <a:r>
              <a:rPr lang="de-DE" dirty="0"/>
              <a:t>, F., Markl, A., Immer, D. M., Juen, B., Walter, M. H., &amp; Kaufmann, K. (2021). </a:t>
            </a:r>
            <a:r>
              <a:rPr lang="en-GB" dirty="0"/>
              <a:t>University students‘ perception, evaluation, and spaces of distance learning during the COVID-19 pandemic in Austria: What can we learn for post-pandemic educational futures? Sustainability, 13(4), 7595. </a:t>
            </a:r>
            <a:r>
              <a:rPr lang="en-GB" u="sng" dirty="0">
							</a:rPr>
              <a:t>https://doi.org/10.3390/su13147595</a:t>
            </a:r>
            <a:r>
              <a:rPr lang="en-GB" dirty="0"/>
              <a:t> </a:t>
            </a:r>
            <a:endParaRPr lang="de-AT" i="1" dirty="0"/>
          </a:p>
          <a:p>
            <a:r>
              <a:rPr lang="en-GB" dirty="0" err="1"/>
              <a:t>Kulcar</a:t>
            </a:r>
            <a:r>
              <a:rPr lang="en-GB" dirty="0"/>
              <a:t>, V., </a:t>
            </a:r>
            <a:r>
              <a:rPr lang="en-GB" dirty="0" err="1"/>
              <a:t>Straganz</a:t>
            </a:r>
            <a:r>
              <a:rPr lang="en-GB" dirty="0"/>
              <a:t>, C., </a:t>
            </a:r>
            <a:r>
              <a:rPr lang="en-GB" dirty="0" err="1"/>
              <a:t>Kreh</a:t>
            </a:r>
            <a:r>
              <a:rPr lang="en-GB" dirty="0"/>
              <a:t>, A., </a:t>
            </a:r>
            <a:r>
              <a:rPr lang="en-GB" dirty="0" err="1"/>
              <a:t>Siller</a:t>
            </a:r>
            <a:r>
              <a:rPr lang="en-GB" dirty="0"/>
              <a:t>, H., File, N., </a:t>
            </a:r>
            <a:r>
              <a:rPr lang="en-GB" dirty="0" err="1"/>
              <a:t>Canazei</a:t>
            </a:r>
            <a:r>
              <a:rPr lang="en-GB" dirty="0"/>
              <a:t>, M., Bork-</a:t>
            </a:r>
            <a:r>
              <a:rPr lang="en-GB" dirty="0" err="1"/>
              <a:t>Hüffer</a:t>
            </a:r>
            <a:r>
              <a:rPr lang="en-GB" dirty="0"/>
              <a:t>, T., &amp; Juen, B. (2021). University students‘ adherence and vaccination attitudes during the COVID-19 pandemic: Focusing on costs and benefits. Applied Psychology: Health and Well-Being. </a:t>
            </a:r>
            <a:r>
              <a:rPr lang="en-GB" u="sng" dirty="0">
							</a:rPr>
              <a:t>https://doi.org/10.1111/aphw.12320</a:t>
            </a:r>
            <a:r>
              <a:rPr lang="en-GB" dirty="0"/>
              <a:t> </a:t>
            </a:r>
            <a:endParaRPr lang="de-AT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02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409F7-0A45-6644-BA24-B828282D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89ACC8-DBCE-144D-AE1F-4889B6B9E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FABFF5-D24E-3E4D-8696-E05C0FC73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 err="1"/>
              <a:t>Kulcar</a:t>
            </a:r>
            <a:r>
              <a:rPr lang="en-GB" dirty="0"/>
              <a:t>, V., </a:t>
            </a:r>
            <a:r>
              <a:rPr lang="en-GB" dirty="0" err="1"/>
              <a:t>Straganz</a:t>
            </a:r>
            <a:r>
              <a:rPr lang="en-GB" dirty="0"/>
              <a:t>, C., </a:t>
            </a:r>
            <a:r>
              <a:rPr lang="en-GB" dirty="0" err="1"/>
              <a:t>Kreh</a:t>
            </a:r>
            <a:r>
              <a:rPr lang="en-GB" dirty="0"/>
              <a:t>, A., </a:t>
            </a:r>
            <a:r>
              <a:rPr lang="en-GB" dirty="0" err="1"/>
              <a:t>Siller</a:t>
            </a:r>
            <a:r>
              <a:rPr lang="en-GB" dirty="0"/>
              <a:t>, H., File, N., </a:t>
            </a:r>
            <a:r>
              <a:rPr lang="en-GB" dirty="0" err="1"/>
              <a:t>Canazei</a:t>
            </a:r>
            <a:r>
              <a:rPr lang="en-GB" dirty="0"/>
              <a:t>, M., Bork-</a:t>
            </a:r>
            <a:r>
              <a:rPr lang="en-GB" dirty="0" err="1"/>
              <a:t>Hüffer</a:t>
            </a:r>
            <a:r>
              <a:rPr lang="en-GB" dirty="0"/>
              <a:t>, T., &amp; Juen, B. (2021). University students‘ adherence and vaccination attitudes during the COVID-19 pandemic: Focusing on costs and benefits. Applied Psychology: Health and Well-Being. </a:t>
            </a:r>
            <a:r>
              <a:rPr lang="en-GB" u="sng" dirty="0">
							</a:rPr>
              <a:t>https://doi.org/10.1111/aphw.12320</a:t>
            </a:r>
            <a:r>
              <a:rPr lang="en-GB" dirty="0"/>
              <a:t> </a:t>
            </a:r>
            <a:endParaRPr lang="de-AT" dirty="0"/>
          </a:p>
          <a:p>
            <a:r>
              <a:rPr lang="de-AT" dirty="0"/>
              <a:t>The Lancet. (2020). Child mental </a:t>
            </a:r>
            <a:r>
              <a:rPr lang="de-AT" dirty="0" err="1"/>
              <a:t>health</a:t>
            </a:r>
            <a:r>
              <a:rPr lang="de-AT" dirty="0"/>
              <a:t> </a:t>
            </a:r>
            <a:r>
              <a:rPr lang="de-AT" dirty="0" err="1"/>
              <a:t>services</a:t>
            </a:r>
            <a:r>
              <a:rPr lang="de-AT" dirty="0"/>
              <a:t> in England: A </a:t>
            </a:r>
            <a:r>
              <a:rPr lang="de-AT" dirty="0" err="1"/>
              <a:t>continuing</a:t>
            </a:r>
            <a:r>
              <a:rPr lang="de-AT" dirty="0"/>
              <a:t> </a:t>
            </a:r>
            <a:r>
              <a:rPr lang="de-AT" dirty="0" err="1"/>
              <a:t>crisis</a:t>
            </a:r>
            <a:r>
              <a:rPr lang="de-AT" dirty="0"/>
              <a:t>. The Lancet, 395, 389.</a:t>
            </a:r>
          </a:p>
          <a:p>
            <a:r>
              <a:rPr lang="de-AT" dirty="0"/>
              <a:t>Lewis, S.J., </a:t>
            </a:r>
            <a:r>
              <a:rPr lang="de-AT" dirty="0" err="1"/>
              <a:t>Arseneault</a:t>
            </a:r>
            <a:r>
              <a:rPr lang="de-AT" dirty="0"/>
              <a:t>, L., </a:t>
            </a:r>
            <a:r>
              <a:rPr lang="de-AT" dirty="0" err="1"/>
              <a:t>Caspi</a:t>
            </a:r>
            <a:r>
              <a:rPr lang="de-AT" dirty="0"/>
              <a:t>, A., Fisher, H.L., Matthews, T., Moffitt, T.E., . . . &amp; </a:t>
            </a:r>
            <a:r>
              <a:rPr lang="de-AT" dirty="0" err="1"/>
              <a:t>Danese</a:t>
            </a:r>
            <a:r>
              <a:rPr lang="de-AT" dirty="0"/>
              <a:t>, A. (2019). The </a:t>
            </a:r>
            <a:r>
              <a:rPr lang="de-AT" dirty="0" err="1"/>
              <a:t>epidemiology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trauma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post-</a:t>
            </a:r>
            <a:r>
              <a:rPr lang="de-AT" dirty="0" err="1"/>
              <a:t>traumatic</a:t>
            </a:r>
            <a:r>
              <a:rPr lang="de-AT" dirty="0"/>
              <a:t> stress </a:t>
            </a:r>
            <a:r>
              <a:rPr lang="de-AT" dirty="0" err="1"/>
              <a:t>disorder</a:t>
            </a:r>
            <a:r>
              <a:rPr lang="de-AT" dirty="0"/>
              <a:t> in a </a:t>
            </a:r>
            <a:r>
              <a:rPr lang="de-AT" dirty="0" err="1"/>
              <a:t>representative</a:t>
            </a:r>
            <a:r>
              <a:rPr lang="de-AT" dirty="0"/>
              <a:t> </a:t>
            </a:r>
            <a:r>
              <a:rPr lang="de-AT" dirty="0" err="1"/>
              <a:t>cohort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young</a:t>
            </a:r>
            <a:r>
              <a:rPr lang="de-AT" dirty="0"/>
              <a:t> </a:t>
            </a:r>
            <a:r>
              <a:rPr lang="de-AT" dirty="0" err="1"/>
              <a:t>people</a:t>
            </a:r>
            <a:r>
              <a:rPr lang="de-AT" dirty="0"/>
              <a:t> in England </a:t>
            </a:r>
            <a:r>
              <a:rPr lang="de-AT" dirty="0" err="1"/>
              <a:t>and</a:t>
            </a:r>
            <a:r>
              <a:rPr lang="de-AT" dirty="0"/>
              <a:t> Wales. Lancet </a:t>
            </a:r>
            <a:r>
              <a:rPr lang="de-AT" dirty="0" err="1"/>
              <a:t>Psychiatry</a:t>
            </a:r>
            <a:r>
              <a:rPr lang="de-AT" dirty="0"/>
              <a:t>, 6, 247–256.</a:t>
            </a:r>
          </a:p>
          <a:p>
            <a:r>
              <a:rPr lang="de-AT" dirty="0" err="1"/>
              <a:t>Kulcar</a:t>
            </a:r>
            <a:r>
              <a:rPr lang="de-AT" dirty="0"/>
              <a:t>, V, &amp; Juen, B., </a:t>
            </a:r>
            <a:r>
              <a:rPr lang="de-AT" dirty="0" err="1"/>
              <a:t>Discovering</a:t>
            </a:r>
            <a:r>
              <a:rPr lang="de-AT" dirty="0"/>
              <a:t> emotional </a:t>
            </a:r>
            <a:r>
              <a:rPr lang="de-AT" dirty="0" err="1"/>
              <a:t>patterns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en-GB" dirty="0"/>
              <a:t>climate change and for the COVID-19 pandemic in university students, </a:t>
            </a:r>
            <a:r>
              <a:rPr lang="de-AT" dirty="0">
							</a:rPr>
              <a:t>The Journal of Climate Change and Health</a:t>
            </a:r>
            <a:endParaRPr lang="de-AT" dirty="0"/>
          </a:p>
          <a:p>
            <a:r>
              <a:rPr lang="de-AT" dirty="0">
							</a:rPr>
              <a:t>Volume 6</a:t>
            </a:r>
            <a:r>
              <a:rPr lang="de-AT" dirty="0"/>
              <a:t>, May 2022, 100125</a:t>
            </a:r>
          </a:p>
          <a:p>
            <a:r>
              <a:rPr lang="de-AT" dirty="0"/>
              <a:t>Morgan, C., &amp; Rose, N. (2020). </a:t>
            </a:r>
            <a:r>
              <a:rPr lang="de-AT" dirty="0" err="1"/>
              <a:t>Multidisciplinary</a:t>
            </a:r>
            <a:r>
              <a:rPr lang="de-AT" dirty="0"/>
              <a:t> </a:t>
            </a:r>
            <a:r>
              <a:rPr lang="de-AT" dirty="0" err="1"/>
              <a:t>research</a:t>
            </a:r>
            <a:r>
              <a:rPr lang="de-AT" dirty="0"/>
              <a:t> </a:t>
            </a:r>
            <a:r>
              <a:rPr lang="de-AT" dirty="0" err="1"/>
              <a:t>priorities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COVID-19 </a:t>
            </a:r>
            <a:r>
              <a:rPr lang="de-AT" dirty="0" err="1"/>
              <a:t>pandemic</a:t>
            </a:r>
            <a:r>
              <a:rPr lang="de-AT" dirty="0"/>
              <a:t>. Lancet </a:t>
            </a:r>
            <a:r>
              <a:rPr lang="de-AT" dirty="0" err="1"/>
              <a:t>Psychiatry</a:t>
            </a:r>
            <a:r>
              <a:rPr lang="de-AT" dirty="0"/>
              <a:t>, 7, e33.</a:t>
            </a:r>
          </a:p>
          <a:p>
            <a:r>
              <a:rPr lang="de-AT" dirty="0" err="1"/>
              <a:t>Rutter</a:t>
            </a:r>
            <a:r>
              <a:rPr lang="de-AT" dirty="0"/>
              <a:t>, M. (2013). Annual Research Review: </a:t>
            </a:r>
            <a:r>
              <a:rPr lang="de-AT" dirty="0" err="1"/>
              <a:t>Resilience</a:t>
            </a:r>
            <a:r>
              <a:rPr lang="de-AT" dirty="0"/>
              <a:t> – </a:t>
            </a:r>
            <a:r>
              <a:rPr lang="de-AT" dirty="0" err="1"/>
              <a:t>clinical</a:t>
            </a:r>
            <a:r>
              <a:rPr lang="de-AT" dirty="0"/>
              <a:t> </a:t>
            </a:r>
            <a:r>
              <a:rPr lang="de-AT" dirty="0" err="1"/>
              <a:t>implications</a:t>
            </a:r>
            <a:r>
              <a:rPr lang="de-AT" dirty="0"/>
              <a:t>. Journal </a:t>
            </a:r>
            <a:r>
              <a:rPr lang="de-AT" dirty="0" err="1"/>
              <a:t>of</a:t>
            </a:r>
            <a:r>
              <a:rPr lang="de-AT" dirty="0"/>
              <a:t> Child </a:t>
            </a:r>
            <a:r>
              <a:rPr lang="de-AT" dirty="0" err="1"/>
              <a:t>Psychology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Psychiatry</a:t>
            </a:r>
            <a:r>
              <a:rPr lang="de-AT" dirty="0"/>
              <a:t>, 54, 474–487.</a:t>
            </a:r>
          </a:p>
          <a:p>
            <a:r>
              <a:rPr lang="de-AT" dirty="0"/>
              <a:t>Sarin S, </a:t>
            </a:r>
            <a:r>
              <a:rPr lang="de-AT" dirty="0" err="1"/>
              <a:t>Abela</a:t>
            </a:r>
            <a:r>
              <a:rPr lang="de-AT" dirty="0"/>
              <a:t> JRZ, Auerbach RP. The </a:t>
            </a:r>
            <a:r>
              <a:rPr lang="de-AT" dirty="0" err="1"/>
              <a:t>response</a:t>
            </a:r>
            <a:r>
              <a:rPr lang="de-AT" dirty="0"/>
              <a:t> </a:t>
            </a:r>
            <a:r>
              <a:rPr lang="de-AT" dirty="0" err="1"/>
              <a:t>styles</a:t>
            </a:r>
            <a:r>
              <a:rPr lang="de-AT" dirty="0"/>
              <a:t> </a:t>
            </a:r>
            <a:r>
              <a:rPr lang="de-AT" dirty="0" err="1"/>
              <a:t>theory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depression</a:t>
            </a:r>
            <a:r>
              <a:rPr lang="de-AT" dirty="0"/>
              <a:t>: A </a:t>
            </a:r>
            <a:r>
              <a:rPr lang="de-AT" dirty="0" err="1"/>
              <a:t>test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specificity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causal</a:t>
            </a:r>
            <a:r>
              <a:rPr lang="de-AT" dirty="0"/>
              <a:t> </a:t>
            </a:r>
            <a:r>
              <a:rPr lang="de-AT" dirty="0" err="1"/>
              <a:t>mediation</a:t>
            </a:r>
            <a:r>
              <a:rPr lang="de-AT" dirty="0"/>
              <a:t>. </a:t>
            </a:r>
            <a:r>
              <a:rPr lang="de-AT" dirty="0" err="1"/>
              <a:t>Cogn</a:t>
            </a:r>
            <a:r>
              <a:rPr lang="de-AT" dirty="0"/>
              <a:t> </a:t>
            </a:r>
            <a:r>
              <a:rPr lang="de-AT" dirty="0" err="1"/>
              <a:t>Emot</a:t>
            </a:r>
            <a:r>
              <a:rPr lang="de-AT" dirty="0"/>
              <a:t> 2005;19(5):751-61. </a:t>
            </a:r>
            <a:r>
              <a:rPr lang="de-AT" dirty="0" err="1"/>
              <a:t>doi</a:t>
            </a:r>
            <a:r>
              <a:rPr lang="de-AT"/>
              <a:t>: 10.1080/02699930441000463.</a:t>
            </a:r>
          </a:p>
          <a:p>
            <a:r>
              <a:rPr lang="de-AT" dirty="0"/>
              <a:t>Xie, X., Xue, Q., Zhou, Y., Zhu, K., Liu, Q., Zhang, J., &amp; Song, R. (2020). Mental </a:t>
            </a:r>
            <a:r>
              <a:rPr lang="de-AT" dirty="0" err="1"/>
              <a:t>health</a:t>
            </a:r>
            <a:r>
              <a:rPr lang="de-AT" dirty="0"/>
              <a:t> </a:t>
            </a:r>
            <a:r>
              <a:rPr lang="de-AT" dirty="0" err="1"/>
              <a:t>status</a:t>
            </a:r>
            <a:r>
              <a:rPr lang="de-AT" dirty="0"/>
              <a:t> </a:t>
            </a:r>
            <a:r>
              <a:rPr lang="de-AT" dirty="0" err="1"/>
              <a:t>among</a:t>
            </a:r>
            <a:r>
              <a:rPr lang="de-AT" dirty="0"/>
              <a:t> </a:t>
            </a:r>
            <a:r>
              <a:rPr lang="de-AT" dirty="0" err="1"/>
              <a:t>children</a:t>
            </a:r>
            <a:r>
              <a:rPr lang="de-AT" dirty="0"/>
              <a:t> in </a:t>
            </a:r>
            <a:r>
              <a:rPr lang="de-AT" dirty="0" err="1"/>
              <a:t>home</a:t>
            </a:r>
            <a:r>
              <a:rPr lang="de-AT" dirty="0"/>
              <a:t> </a:t>
            </a:r>
            <a:r>
              <a:rPr lang="de-AT" dirty="0" err="1"/>
              <a:t>confinement</a:t>
            </a:r>
            <a:r>
              <a:rPr lang="de-AT" dirty="0"/>
              <a:t> </a:t>
            </a:r>
            <a:r>
              <a:rPr lang="de-AT" dirty="0" err="1"/>
              <a:t>during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Coronavirus</a:t>
            </a:r>
            <a:r>
              <a:rPr lang="de-AT" dirty="0"/>
              <a:t> </a:t>
            </a:r>
            <a:r>
              <a:rPr lang="de-AT" dirty="0" err="1"/>
              <a:t>disease</a:t>
            </a:r>
            <a:r>
              <a:rPr lang="de-AT" dirty="0"/>
              <a:t> 2019 </a:t>
            </a:r>
            <a:r>
              <a:rPr lang="de-AT" dirty="0" err="1"/>
              <a:t>outbreak</a:t>
            </a:r>
            <a:r>
              <a:rPr lang="de-AT" dirty="0"/>
              <a:t> in </a:t>
            </a:r>
            <a:r>
              <a:rPr lang="de-AT" dirty="0" err="1"/>
              <a:t>Hubei</a:t>
            </a:r>
            <a:r>
              <a:rPr lang="de-AT" dirty="0"/>
              <a:t> </a:t>
            </a:r>
            <a:r>
              <a:rPr lang="de-AT" dirty="0" err="1"/>
              <a:t>Province</a:t>
            </a:r>
            <a:r>
              <a:rPr lang="de-AT" dirty="0"/>
              <a:t>, China. JAMA </a:t>
            </a:r>
            <a:r>
              <a:rPr lang="de-AT" dirty="0" err="1"/>
              <a:t>Pediatrics</a:t>
            </a:r>
            <a:r>
              <a:rPr lang="de-AT" dirty="0"/>
              <a:t>, e201619. </a:t>
            </a:r>
          </a:p>
          <a:p>
            <a:r>
              <a:rPr lang="de-AT" dirty="0"/>
              <a:t>Zhou, S.J., Zhang, L.G., Wang, L.L., Guo, Z.C., Wang, </a:t>
            </a:r>
            <a:r>
              <a:rPr lang="de-AT" dirty="0" err="1"/>
              <a:t>J.Q.,Chen</a:t>
            </a:r>
            <a:r>
              <a:rPr lang="de-AT" dirty="0"/>
              <a:t>, J.C., . . . &amp; Chen, J.X. (2020). </a:t>
            </a:r>
            <a:r>
              <a:rPr lang="de-AT" dirty="0" err="1"/>
              <a:t>Prevalence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socio-demographic</a:t>
            </a:r>
            <a:r>
              <a:rPr lang="de-AT" dirty="0"/>
              <a:t> </a:t>
            </a:r>
            <a:r>
              <a:rPr lang="de-AT" dirty="0" err="1"/>
              <a:t>correlates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psychological</a:t>
            </a:r>
            <a:r>
              <a:rPr lang="de-AT" dirty="0"/>
              <a:t> </a:t>
            </a:r>
            <a:r>
              <a:rPr lang="de-AT" dirty="0" err="1"/>
              <a:t>health</a:t>
            </a:r>
            <a:r>
              <a:rPr lang="de-AT" dirty="0"/>
              <a:t> </a:t>
            </a:r>
            <a:r>
              <a:rPr lang="de-AT" dirty="0" err="1"/>
              <a:t>problems</a:t>
            </a:r>
            <a:r>
              <a:rPr lang="de-AT" dirty="0"/>
              <a:t> in Chinese </a:t>
            </a:r>
            <a:r>
              <a:rPr lang="de-AT" dirty="0" err="1"/>
              <a:t>adolescents</a:t>
            </a:r>
            <a:r>
              <a:rPr lang="de-AT" dirty="0"/>
              <a:t> </a:t>
            </a:r>
            <a:r>
              <a:rPr lang="de-AT" dirty="0" err="1"/>
              <a:t>during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outbreak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COVID-19. European Child &amp; </a:t>
            </a:r>
            <a:r>
              <a:rPr lang="de-AT" dirty="0" err="1"/>
              <a:t>Adolescent</a:t>
            </a:r>
            <a:r>
              <a:rPr lang="de-AT" dirty="0"/>
              <a:t> </a:t>
            </a:r>
            <a:r>
              <a:rPr lang="de-AT" dirty="0" err="1"/>
              <a:t>Psychiatry</a:t>
            </a:r>
            <a:r>
              <a:rPr lang="de-AT" dirty="0"/>
              <a:t>, 29, 749–758.</a:t>
            </a:r>
          </a:p>
          <a:p>
            <a:endParaRPr lang="de-AT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82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Junge Menschen in der Krise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0A38A7C-9B01-D946-9DD7-865ADC691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AT" dirty="0"/>
              <a:t>Die </a:t>
            </a:r>
            <a:r>
              <a:rPr lang="de-AT" dirty="0" err="1"/>
              <a:t>Covid</a:t>
            </a:r>
            <a:r>
              <a:rPr lang="de-AT" dirty="0"/>
              <a:t> 19 Pandemie beeinträchtigte junge Menschen im Besonderen</a:t>
            </a:r>
          </a:p>
          <a:p>
            <a:r>
              <a:rPr lang="de-AT" dirty="0"/>
              <a:t>Zugleich sind die Klimakrise, der </a:t>
            </a:r>
            <a:r>
              <a:rPr lang="de-AT" dirty="0" err="1"/>
              <a:t>Urkaine</a:t>
            </a:r>
            <a:r>
              <a:rPr lang="de-AT" dirty="0"/>
              <a:t> Konflikt und die drohende Energie und Finanzkrise belastend und desillusionierend für junge Menschen</a:t>
            </a:r>
          </a:p>
          <a:p>
            <a:r>
              <a:rPr lang="de-AT" dirty="0"/>
              <a:t>In Krisenzeiten gibt es verschiedene Risikofaktoren für Kinder und Jugendliche  (</a:t>
            </a:r>
            <a:r>
              <a:rPr lang="de-AT" dirty="0" err="1"/>
              <a:t>Danese</a:t>
            </a:r>
            <a:r>
              <a:rPr lang="de-AT" dirty="0"/>
              <a:t> &amp; Smith 2022) </a:t>
            </a:r>
          </a:p>
          <a:p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498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Individuelle Risikofaktoren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0A38A7C-9B01-D946-9DD7-865ADC691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Wahrnehmung der Bedrohung</a:t>
            </a:r>
          </a:p>
          <a:p>
            <a:pPr lvl="1"/>
            <a:r>
              <a:rPr lang="de-AT" dirty="0"/>
              <a:t>Negative Konsequenzen von Schulschließungen und Isolation</a:t>
            </a:r>
          </a:p>
          <a:p>
            <a:pPr lvl="1"/>
            <a:r>
              <a:rPr lang="de-AT" dirty="0"/>
              <a:t>Unsicherheit über die Zukunft, </a:t>
            </a:r>
            <a:r>
              <a:rPr lang="de-AT" dirty="0" err="1"/>
              <a:t>Vrlust</a:t>
            </a:r>
            <a:r>
              <a:rPr lang="de-AT" dirty="0"/>
              <a:t> von </a:t>
            </a:r>
            <a:r>
              <a:rPr lang="de-AT" dirty="0" err="1"/>
              <a:t>Bildungs</a:t>
            </a:r>
            <a:r>
              <a:rPr lang="de-AT" dirty="0"/>
              <a:t> und ökonomischen Chancen</a:t>
            </a:r>
          </a:p>
          <a:p>
            <a:pPr lvl="1"/>
            <a:r>
              <a:rPr lang="de-AT" dirty="0"/>
              <a:t>Verringerte Möglichkeiten für Erholung, Einsamkeit</a:t>
            </a:r>
          </a:p>
          <a:p>
            <a:pPr lvl="1"/>
            <a:r>
              <a:rPr lang="de-AT" dirty="0"/>
              <a:t>Direkte Effekte der Erkrankung auf das Gehirn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11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812D2-7DC9-F542-BF48-E267A281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Familienrisiken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F51EBC-EB1D-6242-B577-E4C53EFFD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BBFA10-A563-1A4B-B126-CD450E910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Familienstressoren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Elterliche physische und psychische Probleme</a:t>
            </a:r>
          </a:p>
          <a:p>
            <a:r>
              <a:rPr lang="de-AT" dirty="0"/>
              <a:t>Finanzielle Stressoren</a:t>
            </a:r>
          </a:p>
          <a:p>
            <a:r>
              <a:rPr lang="de-AT" dirty="0"/>
              <a:t>Gewalt, Vernachlässigung</a:t>
            </a:r>
          </a:p>
          <a:p>
            <a:r>
              <a:rPr lang="de-AT" dirty="0"/>
              <a:t>Komplizierte Trauer</a:t>
            </a:r>
          </a:p>
          <a:p>
            <a:r>
              <a:rPr lang="de-AT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0568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812D2-7DC9-F542-BF48-E267A281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Katastrophenrisiken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F51EBC-EB1D-6242-B577-E4C53EFFD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BBFA10-A563-1A4B-B126-CD450E910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Katastrophenbedingter Zusammenbruch von Strukturen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Schule/Kindergarten</a:t>
            </a:r>
          </a:p>
          <a:p>
            <a:r>
              <a:rPr lang="de-AT" dirty="0"/>
              <a:t>Soziale Einrichtungen, Vereine, Jugendarbeit</a:t>
            </a:r>
          </a:p>
          <a:p>
            <a:r>
              <a:rPr lang="de-AT" dirty="0"/>
              <a:t>Chronische Unterfinanzierung von schulbezogener Unterstützung sowie Kinder und Jugendpsychiatrischen und psychotherapeutischen Einrichtungen</a:t>
            </a:r>
          </a:p>
          <a:p>
            <a:r>
              <a:rPr lang="de-AT" dirty="0"/>
              <a:t>Sozioökonomische Probleme bedingen psychische Probleme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79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AFDC08E-DA6A-0148-95BA-4F111A5DA1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72207" y="1498172"/>
            <a:ext cx="6740822" cy="4966922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02EC35A-F751-574B-B168-5F25914D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Prognose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3BCB31-D1C4-4941-BFA7-30B68B058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6CF5C-55B7-40F6-A618-6A44171F48F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16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6DF90-60C7-D744-A6A7-BEDC4ADB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beschäftigt junge Menschen?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77429F-2026-F546-8DAD-159598A39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78A21C-929A-664F-B609-3E1121BC3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AT" dirty="0"/>
              <a:t>Sie machen sich Sorgen um Bedrohungen (Pandemie, Krieg, Energiekrise, Finanzkrise Klimakrise) </a:t>
            </a:r>
          </a:p>
          <a:p>
            <a:r>
              <a:rPr lang="de-AT" dirty="0"/>
              <a:t>Sie wurden in vielfältiger Weise beeinträchtigt durch die Pandemie </a:t>
            </a:r>
          </a:p>
          <a:p>
            <a:r>
              <a:rPr lang="de-AT" dirty="0"/>
              <a:t>Sie sind speziell anfällig für Desillusionierung und fake </a:t>
            </a:r>
            <a:r>
              <a:rPr lang="de-AT" dirty="0" err="1"/>
              <a:t>news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48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E4875-8BC4-764D-A527-311BD268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Ungleiche Risiken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E12F13-12F4-FE4F-AFBD-B4449099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FBA1C3-DD97-5445-A65F-D621A4F359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AT" dirty="0"/>
              <a:t>Zahlreiche Forscher*innen belegten das ungleiche Risiko (z.B. Lewis et al., 2019)</a:t>
            </a:r>
          </a:p>
          <a:p>
            <a:r>
              <a:rPr lang="de-AT" dirty="0"/>
              <a:t>Dabei wurden auch paradoxe Effekte beobachtet. Während Schule für die meisten Kinder eine positive Funktion erfüllt, ist es denen, die unter </a:t>
            </a:r>
            <a:r>
              <a:rPr lang="de-AT" dirty="0" err="1"/>
              <a:t>bullying</a:t>
            </a:r>
            <a:r>
              <a:rPr lang="de-AT" dirty="0"/>
              <a:t>/</a:t>
            </a:r>
            <a:r>
              <a:rPr lang="de-AT" dirty="0" err="1"/>
              <a:t>mobbing</a:t>
            </a:r>
            <a:r>
              <a:rPr lang="de-AT" dirty="0"/>
              <a:t> gelitten haben oder jenen, die unter hohem Leistungsdruck gestanden sind etc. eventuell während des </a:t>
            </a:r>
            <a:r>
              <a:rPr lang="de-AT" dirty="0" err="1"/>
              <a:t>Lockdowns</a:t>
            </a:r>
            <a:r>
              <a:rPr lang="de-AT" dirty="0"/>
              <a:t> zunächst besser gegangen. </a:t>
            </a:r>
          </a:p>
          <a:p>
            <a:r>
              <a:rPr lang="de-AT" dirty="0"/>
              <a:t>Insgesamt sind jene, die gute Ressourcen haben, klar im Vorteil. </a:t>
            </a:r>
          </a:p>
        </p:txBody>
      </p:sp>
    </p:spTree>
    <p:extLst>
      <p:ext uri="{BB962C8B-B14F-4D97-AF65-F5344CB8AC3E}">
        <p14:creationId xmlns:p14="http://schemas.microsoft.com/office/powerpoint/2010/main" val="2853820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2A419-A809-DA40-8F0D-DD9B8EDB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Verschlechterung bei allen Gruppen </a:t>
            </a:r>
            <a:br>
              <a:rPr lang="de-DE" dirty="0"/>
            </a:br>
            <a:r>
              <a:rPr lang="de-DE" sz="1600" dirty="0"/>
              <a:t>Beispiel Review (</a:t>
            </a:r>
            <a:r>
              <a:rPr lang="de-DE" sz="1600" dirty="0" err="1"/>
              <a:t>Cielo</a:t>
            </a:r>
            <a:r>
              <a:rPr lang="de-DE" sz="1600" dirty="0"/>
              <a:t> et al 2021)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0920EA-FF54-8748-B517-EF4AAE1D6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/>
              <a:t>Grundlagen Psychotraumatologie / Notfallpsychologie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44473F-EEC7-D445-8D6D-AFB9A3B6E7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AT" dirty="0"/>
              <a:t>Anstieg bei Ängstlichkeit, Stress, Depression, Verschlechterung bei Wohlbefinden, Schlafgüte, Bewegung, Essverhalten </a:t>
            </a:r>
          </a:p>
          <a:p>
            <a:r>
              <a:rPr lang="de-AT" dirty="0"/>
              <a:t>Psychische Symptome korrelierten mit der Anzahl der Stressoren wie zum Beispiel einer Reduktion akademischer Perspektiven, ökonomischen Problemen, sozialen Einschränkungen, technischen Problemen und Einschränkungen im täglichen Leben.</a:t>
            </a:r>
          </a:p>
        </p:txBody>
      </p:sp>
    </p:spTree>
    <p:extLst>
      <p:ext uri="{BB962C8B-B14F-4D97-AF65-F5344CB8AC3E}">
        <p14:creationId xmlns:p14="http://schemas.microsoft.com/office/powerpoint/2010/main" val="3202314426"/>
      </p:ext>
    </p:extLst>
  </p:cSld>
  <p:clrMapOvr>
    <a:masterClrMapping/>
  </p:clrMapOvr>
</p:sld>
</file>

<file path=ppt/theme/theme1.xml><?xml version="1.0" encoding="utf-8"?>
<a:theme xmlns:a="http://schemas.openxmlformats.org/drawingml/2006/main" name="PRAES_KBZ_PP_LV_04-2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777777"/>
      </a:accent1>
      <a:accent2>
        <a:srgbClr val="FF3300"/>
      </a:accent2>
      <a:accent3>
        <a:srgbClr val="FFFFFF"/>
      </a:accent3>
      <a:accent4>
        <a:srgbClr val="000000"/>
      </a:accent4>
      <a:accent5>
        <a:srgbClr val="BDBDBD"/>
      </a:accent5>
      <a:accent6>
        <a:srgbClr val="E72D00"/>
      </a:accent6>
      <a:hlink>
        <a:srgbClr val="0000CC"/>
      </a:hlink>
      <a:folHlink>
        <a:srgbClr val="B2B2B2"/>
      </a:folHlink>
    </a:clrScheme>
    <a:fontScheme name="Standarddesign">
      <a:majorFont>
        <a:latin typeface="ORKMedium"/>
        <a:ea typeface="ＭＳ Ｐゴシック"/>
        <a:cs typeface=""/>
      </a:majorFont>
      <a:minorFont>
        <a:latin typeface="ORKRegula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RKRegular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RKRegular" charset="0"/>
            <a:ea typeface="ＭＳ Ｐゴシック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orlage_19" id="{8DAB9249-3924-7446-A3C8-5723403D5E23}" vid="{16607B5F-4278-E845-AA53-51B1D3D59244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PRAES_KBZ_PP_LV_04-2</Template>
  <TotalTime>0</TotalTime>
  <Words>2209</Words>
  <Application>Microsoft Macintosh PowerPoint</Application>
  <PresentationFormat>Bildschirmpräsentation (4:3)</PresentationFormat>
  <Paragraphs>147</Paragraphs>
  <Slides>18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Century Gothic</vt:lpstr>
      <vt:lpstr>Dunant</vt:lpstr>
      <vt:lpstr>ORKMedium</vt:lpstr>
      <vt:lpstr>ORKRegular</vt:lpstr>
      <vt:lpstr>Times New Roman</vt:lpstr>
      <vt:lpstr>Wingdings</vt:lpstr>
      <vt:lpstr>PRAES_KBZ_PP_LV_04-2</vt:lpstr>
      <vt:lpstr>Die psychische Situation junger Menschen 2022</vt:lpstr>
      <vt:lpstr>Junge Menschen in der Krise</vt:lpstr>
      <vt:lpstr>Individuelle Risikofaktoren</vt:lpstr>
      <vt:lpstr>Familienrisiken</vt:lpstr>
      <vt:lpstr>Katastrophenrisiken</vt:lpstr>
      <vt:lpstr>Prognose</vt:lpstr>
      <vt:lpstr>Was beschäftigt junge Menschen?</vt:lpstr>
      <vt:lpstr>Ungleiche Risiken</vt:lpstr>
      <vt:lpstr>Verschlechterung bei allen Gruppen  Beispiel Review (Cielo et al 2021)</vt:lpstr>
      <vt:lpstr>Covid-19 Kinderstudie (Exenberger, Sevecke, et al): Psychische Gesundheit</vt:lpstr>
      <vt:lpstr>Covid-19 Kinderstudie (Exenberger, Sevecke, et al): Prädiktoren für psychische Probleme</vt:lpstr>
      <vt:lpstr>Covid-19 Kinderstudie (Exenberger, Sevecke, et al): Posttraumatisches Wachstum/Growth (PTG) &amp; Posttraumatische Verschlechterung/Depreciation (PTD)</vt:lpstr>
      <vt:lpstr>Interventionspyramide</vt:lpstr>
      <vt:lpstr>Was braucht es</vt:lpstr>
      <vt:lpstr>Danke für die Aufmerksamkeit</vt:lpstr>
      <vt:lpstr>Literatur</vt:lpstr>
      <vt:lpstr>Literatur</vt:lpstr>
      <vt:lpstr>Literatur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Akutinterventionen und Krisenintervention</dc:title>
  <dc:subject>Vorlage ÖRK und Uni</dc:subject>
  <dc:creator>Microsoft Office User</dc:creator>
  <cp:lastModifiedBy>Microsoft Office User</cp:lastModifiedBy>
  <cp:revision>38</cp:revision>
  <cp:lastPrinted>2015-03-02T18:34:36Z</cp:lastPrinted>
  <dcterms:created xsi:type="dcterms:W3CDTF">2022-08-25T09:18:56Z</dcterms:created>
  <dcterms:modified xsi:type="dcterms:W3CDTF">2022-09-22T12:41:58Z</dcterms:modified>
</cp:coreProperties>
</file>