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362" r:id="rId2"/>
    <p:sldId id="1363" r:id="rId3"/>
    <p:sldId id="1480" r:id="rId4"/>
    <p:sldId id="1457" r:id="rId5"/>
    <p:sldId id="1463" r:id="rId6"/>
    <p:sldId id="1464" r:id="rId7"/>
    <p:sldId id="1461" r:id="rId8"/>
    <p:sldId id="1460" r:id="rId9"/>
    <p:sldId id="1465" r:id="rId10"/>
    <p:sldId id="1458" r:id="rId11"/>
    <p:sldId id="1490" r:id="rId12"/>
    <p:sldId id="1462" r:id="rId13"/>
    <p:sldId id="1482" r:id="rId14"/>
    <p:sldId id="1466" r:id="rId15"/>
    <p:sldId id="1475" r:id="rId16"/>
    <p:sldId id="1476" r:id="rId17"/>
    <p:sldId id="1487" r:id="rId18"/>
    <p:sldId id="1483" r:id="rId19"/>
    <p:sldId id="1484" r:id="rId20"/>
    <p:sldId id="1485" r:id="rId21"/>
    <p:sldId id="1488" r:id="rId22"/>
    <p:sldId id="1477" r:id="rId23"/>
    <p:sldId id="1468" r:id="rId24"/>
    <p:sldId id="1469" r:id="rId25"/>
    <p:sldId id="1470" r:id="rId26"/>
    <p:sldId id="1471" r:id="rId27"/>
    <p:sldId id="1489" r:id="rId28"/>
    <p:sldId id="1455" r:id="rId29"/>
    <p:sldId id="1403" r:id="rId30"/>
    <p:sldId id="1364" r:id="rId31"/>
    <p:sldId id="1394" r:id="rId32"/>
  </p:sldIdLst>
  <p:sldSz cx="9144000" cy="6858000" type="screen4x3"/>
  <p:notesSz cx="9774238" cy="67246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9C779C"/>
    <a:srgbClr val="FF5777"/>
    <a:srgbClr val="00823B"/>
    <a:srgbClr val="0000B1"/>
    <a:srgbClr val="FF8000"/>
    <a:srgbClr val="B3B3B3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78527" autoAdjust="0"/>
  </p:normalViewPr>
  <p:slideViewPr>
    <p:cSldViewPr>
      <p:cViewPr varScale="1">
        <p:scale>
          <a:sx n="90" d="100"/>
          <a:sy n="90" d="100"/>
        </p:scale>
        <p:origin x="2736" y="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236342" cy="3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37899" y="2"/>
            <a:ext cx="4236342" cy="3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8046"/>
            <a:ext cx="4236342" cy="3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37899" y="6388046"/>
            <a:ext cx="4236342" cy="3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7E943BE-3EE4-C347-84E5-8153E1129E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66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236342" cy="3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5608" y="2"/>
            <a:ext cx="4236342" cy="3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0" y="503238"/>
            <a:ext cx="3360738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026" y="3194024"/>
            <a:ext cx="7816188" cy="302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6968"/>
            <a:ext cx="4236342" cy="3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5608" y="6386968"/>
            <a:ext cx="4236342" cy="3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D48989D-4F47-B247-835C-19FE7579074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1583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656" indent="-2841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229" indent="-22697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8355" indent="-22697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5482" indent="-22697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2607" indent="-2269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9734" indent="-2269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6860" indent="-2269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987" indent="-2269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754FFE-032E-4FC7-9C12-31DCE87FDEF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59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A428F-1D54-4DF2-BBD8-6A40CED47454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947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48989D-4F47-B247-835C-19FE7579074F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213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5535614" y="6386514"/>
            <a:ext cx="4237036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008E99-C0FD-408D-882D-81FF40DCFF75}" type="slidenum">
              <a:rPr lang="de-DE" altLang="de-DE"/>
              <a:pPr algn="r" eaLnBrk="1" hangingPunct="1">
                <a:spcBef>
                  <a:spcPct val="0"/>
                </a:spcBef>
              </a:pPr>
              <a:t>30</a:t>
            </a:fld>
            <a:endParaRPr lang="de-DE" altLang="de-DE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52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BE53-AC22-2F48-B940-78A8638192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76" y="260648"/>
            <a:ext cx="98498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 descr="M:\DTP\Tirol Kliniken\Tirol Kliniken Logos\hall\PNG\tirol-klinken-logo-hall-rgb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1445895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06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B621-3EB2-1B44-9D5B-79C738065E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35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A022-5081-4042-A6E0-40A967F147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104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66D4-260D-0247-B647-F7466EE04A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669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707B-DD8D-E44F-B17D-B3A7C8E3C4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48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EAB2-9CE0-0E4C-A9CD-008D7F1DEE1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45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63FC-6BBC-1C4C-942E-1AF7C89FA1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295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5ED7-5EDA-774C-9B7A-ED3055523F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551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AC8-FFB3-BE43-B315-DCBED3515DA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20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A8A3-428B-7D4E-85F6-544EE54B68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902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9B20D-DD43-5048-84FD-3D09A12780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28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7DA4-7F3B-C84C-8BF7-11039AA84C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107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8FF"/>
            </a:gs>
            <a:gs pos="100000">
              <a:srgbClr val="E4F2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29ABE64-B368-5B40-9342-A4ED23A73CB8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image" Target="../media/image18.png"/>
	<Relationship Id="rId1" Type="http://schemas.openxmlformats.org/officeDocument/2006/relationships/slideLayout" Target="../slideLayouts/slideLayout2.xml"/>
	<Relationship Id="rId5" Type="http://schemas.openxmlformats.org/officeDocument/2006/relationships/image" Target="../media/image8.jpeg"/>
	<Relationship Id="rId4" Type="http://schemas.openxmlformats.org/officeDocument/2006/relationships/image" Target="../media/image4.png"/>
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
	<Relationship Id="rId8" Type="http://schemas.openxmlformats.org/officeDocument/2006/relationships/image" Target="../media/image8.jpeg"/>
	<Relationship Id="rId3" Type="http://schemas.openxmlformats.org/officeDocument/2006/relationships/hyperlink" Target="http://?" TargetMode="External"/>
	<Relationship Id="rId7" Type="http://schemas.openxmlformats.org/officeDocument/2006/relationships/image" Target="../media/image4.png"/>
	<Relationship Id="rId2" Type="http://schemas.openxmlformats.org/officeDocument/2006/relationships/image" Target="../media/image21.jpg"/>
	<Relationship Id="rId1" Type="http://schemas.openxmlformats.org/officeDocument/2006/relationships/slideLayout" Target="../slideLayouts/slideLayout7.xml"/>
	<Relationship Id="rId6" Type="http://schemas.openxmlformats.org/officeDocument/2006/relationships/image" Target="../media/image22.jpeg"/>
	<Relationship Id="rId5" Type="http://schemas.openxmlformats.org/officeDocument/2006/relationships/hyperlink" Target="http://?" TargetMode="External"/>
	<Relationship Id="rId4" Type="http://schemas.openxmlformats.org/officeDocument/2006/relationships/hyperlink" Target="http://?" TargetMode="External"/>
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3221038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  <a:defRPr/>
            </a:pPr>
            <a:endParaRPr lang="de-DE" sz="2400" b="1" dirty="0"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  <a:defRPr/>
            </a:pPr>
            <a:r>
              <a:rPr lang="de-DE" sz="2400" b="1" dirty="0">
                <a:ea typeface="ＭＳ Ｐゴシック" pitchFamily="34" charset="-128"/>
              </a:rPr>
              <a:t>Kinder- und Jugendpsychiatrie und Psychotherapie</a:t>
            </a: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  <a:defRPr/>
            </a:pPr>
            <a:r>
              <a:rPr lang="de-AT" sz="18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27.09.2022</a:t>
            </a: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  <a:defRPr/>
            </a:pPr>
            <a:endParaRPr lang="de-DE" sz="1800" b="1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  <a:defRPr/>
            </a:pPr>
            <a:r>
              <a:rPr lang="de-DE" sz="1200" dirty="0">
                <a:ea typeface="ＭＳ Ｐゴシック" pitchFamily="34" charset="-128"/>
              </a:rPr>
              <a:t>Kathrin Sevecke</a:t>
            </a:r>
            <a:endParaRPr lang="de-DE" sz="1200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09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C092C9-3B20-489F-B2DA-AC6ABE3BC05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/>
          </a:p>
        </p:txBody>
      </p:sp>
      <p:pic>
        <p:nvPicPr>
          <p:cNvPr id="4100" name="Picture 9" descr="\\tilak\home\user08\bortoloc\Desktop\LOGOS\Vo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5876925"/>
            <a:ext cx="714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5876925"/>
            <a:ext cx="13112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5683250"/>
            <a:ext cx="92551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770" y="0"/>
            <a:ext cx="3444822" cy="280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37870">
            <a:off x="5872162" y="336705"/>
            <a:ext cx="1362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5BEDC-F6D7-4D0A-9187-E09D8BB8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594" y="116631"/>
            <a:ext cx="5144811" cy="864443"/>
          </a:xfrm>
        </p:spPr>
        <p:txBody>
          <a:bodyPr/>
          <a:lstStyle/>
          <a:p>
            <a:r>
              <a:rPr lang="de-AT" sz="3200" b="1" dirty="0"/>
              <a:t>Bettenmessziffer* 2020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6" name="Rechteck 5"/>
          <p:cNvSpPr/>
          <p:nvPr/>
        </p:nvSpPr>
        <p:spPr>
          <a:xfrm>
            <a:off x="539552" y="1660303"/>
            <a:ext cx="3466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/>
              <a:t>*Plätze pro 1.000 Einwohner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475656" y="6063331"/>
            <a:ext cx="6521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Quelle: ÖSG-Monitoring 2021. Indikatoren der psychosozialen Versorgung 2020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610">
            <a:off x="5498396" y="1074284"/>
            <a:ext cx="2498341" cy="1422389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107503" y="2678504"/>
          <a:ext cx="5037307" cy="2550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116">
                  <a:extLst>
                    <a:ext uri="{9D8B030D-6E8A-4147-A177-3AD203B41FA5}">
                      <a16:colId xmlns:a16="http://schemas.microsoft.com/office/drawing/2014/main" val="4246423995"/>
                    </a:ext>
                  </a:extLst>
                </a:gridCol>
                <a:gridCol w="1415781">
                  <a:extLst>
                    <a:ext uri="{9D8B030D-6E8A-4147-A177-3AD203B41FA5}">
                      <a16:colId xmlns:a16="http://schemas.microsoft.com/office/drawing/2014/main" val="809014449"/>
                    </a:ext>
                  </a:extLst>
                </a:gridCol>
                <a:gridCol w="920361">
                  <a:extLst>
                    <a:ext uri="{9D8B030D-6E8A-4147-A177-3AD203B41FA5}">
                      <a16:colId xmlns:a16="http://schemas.microsoft.com/office/drawing/2014/main" val="1438487989"/>
                    </a:ext>
                  </a:extLst>
                </a:gridCol>
                <a:gridCol w="803049">
                  <a:extLst>
                    <a:ext uri="{9D8B030D-6E8A-4147-A177-3AD203B41FA5}">
                      <a16:colId xmlns:a16="http://schemas.microsoft.com/office/drawing/2014/main" val="4276577331"/>
                    </a:ext>
                  </a:extLst>
                </a:gridCol>
              </a:tblGrid>
              <a:tr h="1275347"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Richtwert in Betten*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2922499"/>
                  </a:ext>
                </a:extLst>
              </a:tr>
              <a:tr h="42511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BMZ: KJP-stat.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+mn-lt"/>
                        </a:rPr>
                        <a:t>0,05 bis 0,09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0,07 bis 0,13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  <a:latin typeface="+mn-lt"/>
                        </a:rPr>
                        <a:t>stationär gesamt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9093005"/>
                  </a:ext>
                </a:extLst>
              </a:tr>
              <a:tr h="42511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BMZ:</a:t>
                      </a:r>
                      <a:r>
                        <a:rPr lang="de-DE" sz="16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="1" u="none" strike="noStrike" dirty="0" err="1">
                          <a:effectLst/>
                          <a:latin typeface="+mn-lt"/>
                        </a:rPr>
                        <a:t>Psychosom</a:t>
                      </a:r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.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+mn-lt"/>
                        </a:rPr>
                        <a:t>0,02 bis 0,04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96808"/>
                  </a:ext>
                </a:extLst>
              </a:tr>
              <a:tr h="42511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BMZ: TK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+mn-lt"/>
                        </a:rPr>
                        <a:t>0,04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627874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3203848" y="3693314"/>
            <a:ext cx="42030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500" dirty="0"/>
              <a:t>}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5144811" y="2678503"/>
          <a:ext cx="3891686" cy="2550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700">
                  <a:extLst>
                    <a:ext uri="{9D8B030D-6E8A-4147-A177-3AD203B41FA5}">
                      <a16:colId xmlns:a16="http://schemas.microsoft.com/office/drawing/2014/main" val="1375706807"/>
                    </a:ext>
                  </a:extLst>
                </a:gridCol>
                <a:gridCol w="1037783">
                  <a:extLst>
                    <a:ext uri="{9D8B030D-6E8A-4147-A177-3AD203B41FA5}">
                      <a16:colId xmlns:a16="http://schemas.microsoft.com/office/drawing/2014/main" val="638512604"/>
                    </a:ext>
                  </a:extLst>
                </a:gridCol>
                <a:gridCol w="739420">
                  <a:extLst>
                    <a:ext uri="{9D8B030D-6E8A-4147-A177-3AD203B41FA5}">
                      <a16:colId xmlns:a16="http://schemas.microsoft.com/office/drawing/2014/main" val="3063050108"/>
                    </a:ext>
                  </a:extLst>
                </a:gridCol>
                <a:gridCol w="1037783">
                  <a:extLst>
                    <a:ext uri="{9D8B030D-6E8A-4147-A177-3AD203B41FA5}">
                      <a16:colId xmlns:a16="http://schemas.microsoft.com/office/drawing/2014/main" val="2915718529"/>
                    </a:ext>
                  </a:extLst>
                </a:gridCol>
              </a:tblGrid>
              <a:tr h="127534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KA-Kosten-stellen-statistik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tatsächliche Betten*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1445681"/>
                  </a:ext>
                </a:extLst>
              </a:tr>
              <a:tr h="4251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effectLst/>
                          <a:latin typeface="+mn-lt"/>
                        </a:rPr>
                        <a:t>349 Betten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+mn-lt"/>
                        </a:rPr>
                        <a:t>0,039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0,052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+mn-lt"/>
                        </a:rPr>
                        <a:t>stationär gesamt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106535"/>
                  </a:ext>
                </a:extLst>
              </a:tr>
              <a:tr h="4251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effectLst/>
                          <a:latin typeface="+mn-lt"/>
                        </a:rPr>
                        <a:t>120 Betten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+mn-lt"/>
                        </a:rPr>
                        <a:t>0,013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160186"/>
                  </a:ext>
                </a:extLst>
              </a:tr>
              <a:tr h="4251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  <a:latin typeface="+mn-lt"/>
                        </a:rPr>
                        <a:t>116 Plätze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  <a:latin typeface="+mn-lt"/>
                        </a:rPr>
                        <a:t>0,013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134712"/>
                  </a:ext>
                </a:extLst>
              </a:tr>
            </a:tbl>
          </a:graphicData>
        </a:graphic>
      </p:graphicFrame>
      <p:sp>
        <p:nvSpPr>
          <p:cNvPr id="16" name="Rechteck 15"/>
          <p:cNvSpPr/>
          <p:nvPr/>
        </p:nvSpPr>
        <p:spPr>
          <a:xfrm>
            <a:off x="6934251" y="3749571"/>
            <a:ext cx="42030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500" dirty="0"/>
              <a:t>}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3452124" y="3974299"/>
            <a:ext cx="1724938" cy="83291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7323349" y="3974299"/>
            <a:ext cx="1724938" cy="83291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>
              <a:solidFill>
                <a:schemeClr val="tx1"/>
              </a:solidFill>
            </a:endParaRPr>
          </a:p>
        </p:txBody>
      </p:sp>
      <p:pic>
        <p:nvPicPr>
          <p:cNvPr id="15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9186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8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AT" sz="2800" b="1" dirty="0"/>
              <a:t>Psychotherapeutische Versorgung bei Kindern und Jugendlichen 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400" dirty="0"/>
              <a:t>Empfehlung Versorgungsgrad: </a:t>
            </a:r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r>
              <a:rPr lang="de-AT" sz="2000" dirty="0">
                <a:solidFill>
                  <a:srgbClr val="FF0000"/>
                </a:solidFill>
              </a:rPr>
              <a:t>WHO: 2,5 – 3%                          ÖBVP:      5%</a:t>
            </a:r>
          </a:p>
          <a:p>
            <a:pPr marL="457200" lvl="1" indent="0">
              <a:buNone/>
            </a:pPr>
            <a:endParaRPr lang="de-AT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de-AT" sz="2000" dirty="0"/>
          </a:p>
          <a:p>
            <a:r>
              <a:rPr lang="de-AT" sz="2400" dirty="0"/>
              <a:t>D: 2%</a:t>
            </a:r>
            <a:br>
              <a:rPr lang="de-AT" sz="2400" dirty="0"/>
            </a:br>
            <a:endParaRPr lang="de-AT" sz="2400" dirty="0"/>
          </a:p>
          <a:p>
            <a:r>
              <a:rPr lang="de-AT" sz="2400" dirty="0"/>
              <a:t>2011: </a:t>
            </a:r>
            <a:r>
              <a:rPr lang="de-AT" sz="2000" dirty="0"/>
              <a:t>Ö		 0,7% (n=13.000) (GÖG)</a:t>
            </a:r>
          </a:p>
          <a:p>
            <a:r>
              <a:rPr lang="de-AT" sz="2400" dirty="0"/>
              <a:t>2016: </a:t>
            </a:r>
            <a:r>
              <a:rPr lang="de-AT" sz="2000" dirty="0"/>
              <a:t>Tirol               0,5% (n= 771)</a:t>
            </a:r>
          </a:p>
          <a:p>
            <a:r>
              <a:rPr lang="de-AT" sz="2400" dirty="0"/>
              <a:t>2020: </a:t>
            </a:r>
            <a:r>
              <a:rPr lang="de-AT" sz="2000" dirty="0"/>
              <a:t>Tirol               0,8% (n= 1.244 Anträge)</a:t>
            </a:r>
          </a:p>
          <a:p>
            <a:pPr lvl="1"/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098" y="297712"/>
            <a:ext cx="8197702" cy="666342"/>
          </a:xfrm>
        </p:spPr>
        <p:txBody>
          <a:bodyPr/>
          <a:lstStyle/>
          <a:p>
            <a:r>
              <a:rPr lang="de-AT" sz="3200" b="1" dirty="0"/>
              <a:t>Mental-</a:t>
            </a:r>
            <a:r>
              <a:rPr lang="de-AT" sz="3200" b="1" dirty="0" err="1"/>
              <a:t>Health</a:t>
            </a:r>
            <a:r>
              <a:rPr lang="de-AT" sz="3200" b="1" dirty="0"/>
              <a:t>-Reha-Kliniken</a:t>
            </a:r>
            <a:endParaRPr lang="de-DE" sz="320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/>
          </p:nvPr>
        </p:nvGraphicFramePr>
        <p:xfrm>
          <a:off x="318355" y="1340768"/>
          <a:ext cx="8507289" cy="236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>
                  <a:extLst>
                    <a:ext uri="{9D8B030D-6E8A-4147-A177-3AD203B41FA5}">
                      <a16:colId xmlns:a16="http://schemas.microsoft.com/office/drawing/2014/main" val="2014750859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1216413409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1811633522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de-AT" b="1" dirty="0">
                          <a:solidFill>
                            <a:schemeClr val="tx2"/>
                          </a:solidFill>
                        </a:rPr>
                        <a:t>MH-Reha-Einrichtungen</a:t>
                      </a:r>
                      <a:endParaRPr lang="de-DE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>
                          <a:solidFill>
                            <a:schemeClr val="tx2"/>
                          </a:solidFill>
                        </a:rPr>
                        <a:t>Betten</a:t>
                      </a:r>
                      <a:endParaRPr lang="de-DE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>
                          <a:solidFill>
                            <a:schemeClr val="tx2"/>
                          </a:solidFill>
                        </a:rPr>
                        <a:t>Alter</a:t>
                      </a:r>
                      <a:endParaRPr lang="de-DE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02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Bad </a:t>
                      </a:r>
                      <a:r>
                        <a:rPr lang="de-DE" dirty="0" err="1"/>
                        <a:t>Erlach</a:t>
                      </a:r>
                      <a:r>
                        <a:rPr lang="de-DE" dirty="0"/>
                        <a:t> (Niederösterreich)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47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0 bis 18 J.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2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Wildbad-Einöd (Steiermark)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0 bis 18 J. </a:t>
                      </a:r>
                      <a:endParaRPr lang="de-DE" dirty="0"/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96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Rohrbach-Berg (Oberösterreich)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0 bis 18 J. </a:t>
                      </a:r>
                      <a:endParaRPr lang="de-DE" dirty="0"/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28444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64" y="1124744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43608" y="5975429"/>
            <a:ext cx="857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err="1"/>
              <a:t>Wiesing</a:t>
            </a:r>
            <a:r>
              <a:rPr lang="de-DE" sz="1800" dirty="0"/>
              <a:t> (Tirol) derzeit im Bau, Fertigstellung 2022 → 15 Betten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95736" y="6420951"/>
            <a:ext cx="4467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www.foerderverein-kinderreha.at/category/rehazentren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1" y="3954632"/>
            <a:ext cx="3216205" cy="19336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56" y="3964712"/>
            <a:ext cx="3416744" cy="19235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954632"/>
            <a:ext cx="2591164" cy="1944607"/>
          </a:xfrm>
          <a:prstGeom prst="rect">
            <a:avLst/>
          </a:prstGeom>
        </p:spPr>
      </p:pic>
      <p:pic>
        <p:nvPicPr>
          <p:cNvPr id="13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620688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66041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0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611560" y="-171450"/>
            <a:ext cx="802798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AT" altLang="de-DE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/>
              <a:t>Gliederung</a:t>
            </a:r>
            <a:endParaRPr lang="de-DE" altLang="de-DE" sz="2800" b="1" dirty="0"/>
          </a:p>
        </p:txBody>
      </p:sp>
      <p:sp>
        <p:nvSpPr>
          <p:cNvPr id="6147" name="Rectangle 7"/>
          <p:cNvSpPr txBox="1">
            <a:spLocks noChangeArrowheads="1"/>
          </p:cNvSpPr>
          <p:nvPr/>
        </p:nvSpPr>
        <p:spPr bwMode="auto">
          <a:xfrm>
            <a:off x="395288" y="1557338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endParaRPr lang="de-DE" altLang="de-DE" sz="2000"/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755650" y="1824494"/>
            <a:ext cx="705643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	 Ist-Zustand: Versorgung in Tirol</a:t>
            </a:r>
          </a:p>
          <a:p>
            <a:pPr>
              <a:buFontTx/>
              <a:buNone/>
            </a:pPr>
            <a:endParaRPr lang="de-AT" altLang="de-DE" sz="2000" b="1" dirty="0"/>
          </a:p>
          <a:p>
            <a:pPr>
              <a:buNone/>
            </a:pPr>
            <a:r>
              <a:rPr lang="de-AT" altLang="de-DE" sz="2000" b="1" dirty="0"/>
              <a:t>II	Tiroler Covid-19 Kinderstudie &amp;</a:t>
            </a:r>
            <a:br>
              <a:rPr lang="de-AT" altLang="de-DE" sz="2000" b="1" dirty="0"/>
            </a:br>
            <a:r>
              <a:rPr lang="de-AT" altLang="de-DE" sz="2000" b="1" dirty="0"/>
              <a:t>             Krisenaufnahmen in der Pandemie </a:t>
            </a:r>
            <a:br>
              <a:rPr lang="de-AT" altLang="de-DE" sz="2000" b="1" dirty="0"/>
            </a:br>
            <a:endParaRPr lang="de-AT" altLang="de-DE" sz="2000" b="1" dirty="0"/>
          </a:p>
          <a:p>
            <a:pPr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III	Conclusio</a:t>
            </a:r>
          </a:p>
          <a:p>
            <a:pPr>
              <a:buNone/>
            </a:pPr>
            <a:endParaRPr lang="de-DE" altLang="de-DE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IV	</a:t>
            </a:r>
            <a:r>
              <a:rPr lang="de-AT" altLang="de-DE" sz="2000" b="1" dirty="0" err="1">
                <a:solidFill>
                  <a:schemeClr val="bg1">
                    <a:lumMod val="50000"/>
                  </a:schemeClr>
                </a:solidFill>
              </a:rPr>
              <a:t>Hometreatment</a:t>
            </a: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de-AT" sz="2000" b="1" dirty="0">
                <a:solidFill>
                  <a:schemeClr val="bg1">
                    <a:lumMod val="50000"/>
                  </a:schemeClr>
                </a:solidFill>
              </a:rPr>
              <a:t>Mental </a:t>
            </a:r>
            <a:r>
              <a:rPr lang="de-AT" sz="2000" b="1" dirty="0" err="1">
                <a:solidFill>
                  <a:schemeClr val="bg1">
                    <a:lumMod val="50000"/>
                  </a:schemeClr>
                </a:solidFill>
              </a:rPr>
              <a:t>Health</a:t>
            </a:r>
            <a:r>
              <a:rPr lang="de-AT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000" b="1" dirty="0" err="1">
                <a:solidFill>
                  <a:schemeClr val="bg1">
                    <a:lumMod val="50000"/>
                  </a:schemeClr>
                </a:solidFill>
              </a:rPr>
              <a:t>Literacy</a:t>
            </a:r>
            <a:r>
              <a:rPr lang="de-AT" sz="2000" b="1" dirty="0"/>
              <a:t> </a:t>
            </a:r>
            <a:endParaRPr lang="de-AT" altLang="de-DE" sz="2000" b="1" dirty="0"/>
          </a:p>
          <a:p>
            <a:pPr>
              <a:buNone/>
            </a:pPr>
            <a:r>
              <a:rPr lang="de-AT" altLang="de-DE" sz="2000" b="1" dirty="0"/>
              <a:t/>
            </a:r>
            <a:br>
              <a:rPr lang="de-AT" altLang="de-DE" sz="2000" b="1" dirty="0"/>
            </a:br>
            <a:endParaRPr lang="de-AT" altLang="de-DE" sz="2000" b="1" dirty="0"/>
          </a:p>
          <a:p>
            <a:pPr>
              <a:buFontTx/>
              <a:buNone/>
            </a:pPr>
            <a:r>
              <a:rPr lang="de-AT" sz="2000" b="1" dirty="0"/>
              <a:t>	</a:t>
            </a:r>
            <a:endParaRPr lang="de-AT" altLang="de-DE" sz="2000" b="1" dirty="0"/>
          </a:p>
        </p:txBody>
      </p:sp>
      <p:sp>
        <p:nvSpPr>
          <p:cNvPr id="61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3CB867-D085-4170-877B-56B0C5E59A4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037"/>
            <a:ext cx="13112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14" y="315037"/>
            <a:ext cx="764286" cy="6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62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1044" y="1106275"/>
            <a:ext cx="7139387" cy="5347061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de-AT" sz="2000" b="1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Tiroler COVID-19 Kinderstudie</a:t>
            </a:r>
          </a:p>
          <a:p>
            <a:pPr>
              <a:spcAft>
                <a:spcPts val="450"/>
              </a:spcAft>
              <a:buFontTx/>
              <a:buChar char="-"/>
            </a:pPr>
            <a:r>
              <a:rPr lang="de-AT" sz="1800" b="1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Psychische Belastung der Kinder während Corona angestiegen (Dezember 2021    als März 2020)</a:t>
            </a:r>
          </a:p>
          <a:p>
            <a:pPr>
              <a:spcAft>
                <a:spcPts val="450"/>
              </a:spcAft>
              <a:buFontTx/>
              <a:buChar char="-"/>
            </a:pPr>
            <a:r>
              <a:rPr lang="de-AT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Grundschulkinder     als Kindergartenkinder</a:t>
            </a:r>
          </a:p>
          <a:p>
            <a:pPr>
              <a:spcAft>
                <a:spcPts val="450"/>
              </a:spcAft>
              <a:buFontTx/>
              <a:buChar char="-"/>
            </a:pPr>
            <a:r>
              <a:rPr lang="de-AT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Risikofaktoren: subjektives Bedrohungserleben, finanzielle Schwierigkeiten, Buben: aggressives Verhalten</a:t>
            </a:r>
          </a:p>
          <a:p>
            <a:pPr>
              <a:spcAft>
                <a:spcPts val="1350"/>
              </a:spcAft>
              <a:buFontTx/>
              <a:buChar char="-"/>
            </a:pPr>
            <a:r>
              <a:rPr lang="de-AT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Aber auch posttraumatisches Wachstum</a:t>
            </a:r>
          </a:p>
          <a:p>
            <a:pPr marL="0" indent="0">
              <a:spcAft>
                <a:spcPts val="450"/>
              </a:spcAft>
              <a:buNone/>
            </a:pPr>
            <a:endParaRPr lang="de-AT" sz="1800" b="1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de-AT" sz="2000" b="1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Klinikdaten</a:t>
            </a:r>
          </a:p>
          <a:p>
            <a:pPr>
              <a:spcAft>
                <a:spcPts val="450"/>
              </a:spcAft>
              <a:buFontTx/>
              <a:buChar char="-"/>
            </a:pPr>
            <a:r>
              <a:rPr lang="de-AT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 mehr Akutaufnahmen +40,1 %</a:t>
            </a:r>
          </a:p>
          <a:p>
            <a:pPr>
              <a:spcAft>
                <a:spcPts val="450"/>
              </a:spcAft>
              <a:buFontTx/>
              <a:buChar char="-"/>
            </a:pPr>
            <a:r>
              <a:rPr lang="de-DE" sz="1800" b="1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Vorstellungsgrund „Akute Suizidalität“: +48%</a:t>
            </a:r>
          </a:p>
          <a:p>
            <a:pPr>
              <a:buFontTx/>
              <a:buChar char="-"/>
            </a:pPr>
            <a:r>
              <a:rPr lang="de-AT" sz="1800" b="1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Mädchenanteil 2021 auf 74% gestiegen</a:t>
            </a:r>
          </a:p>
          <a:p>
            <a:pPr marL="0" indent="0">
              <a:buNone/>
            </a:pPr>
            <a:endParaRPr lang="de-AT" sz="1800" dirty="0"/>
          </a:p>
          <a:p>
            <a:pPr marL="342900" lvl="1" indent="0">
              <a:buNone/>
            </a:pPr>
            <a:endParaRPr lang="de-AT" sz="13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5292080" y="1834647"/>
            <a:ext cx="2370" cy="2200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el 4">
            <a:extLst>
              <a:ext uri="{FF2B5EF4-FFF2-40B4-BE49-F238E27FC236}">
                <a16:creationId xmlns:a16="http://schemas.microsoft.com/office/drawing/2014/main" id="{6C271D9A-D825-4142-0126-EC23544EE579}"/>
              </a:ext>
            </a:extLst>
          </p:cNvPr>
          <p:cNvSpPr txBox="1">
            <a:spLocks/>
          </p:cNvSpPr>
          <p:nvPr/>
        </p:nvSpPr>
        <p:spPr>
          <a:xfrm>
            <a:off x="850126" y="404569"/>
            <a:ext cx="7610306" cy="105781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AT" sz="3300" dirty="0">
              <a:solidFill>
                <a:srgbClr val="D922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 flipV="1">
            <a:off x="3851920" y="2240848"/>
            <a:ext cx="2576" cy="24394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084168" y="3751148"/>
            <a:ext cx="19287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 err="1"/>
              <a:t>Wenter</a:t>
            </a:r>
            <a:r>
              <a:rPr lang="de-AT" sz="1050" dirty="0"/>
              <a:t> et al., 2022, Frontiers</a:t>
            </a:r>
            <a:endParaRPr lang="de-DE" sz="1050" dirty="0"/>
          </a:p>
        </p:txBody>
      </p:sp>
      <p:sp>
        <p:nvSpPr>
          <p:cNvPr id="13" name="Textfeld 12"/>
          <p:cNvSpPr txBox="1"/>
          <p:nvPr/>
        </p:nvSpPr>
        <p:spPr>
          <a:xfrm>
            <a:off x="6156417" y="5723170"/>
            <a:ext cx="2845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 err="1"/>
              <a:t>Sevecke</a:t>
            </a:r>
            <a:r>
              <a:rPr lang="de-AT" sz="1050" dirty="0"/>
              <a:t> et al., 2022, Neuropsychiatrie</a:t>
            </a:r>
            <a:endParaRPr lang="de-DE" sz="1050" dirty="0"/>
          </a:p>
        </p:txBody>
      </p:sp>
      <p:sp>
        <p:nvSpPr>
          <p:cNvPr id="2" name="Textfeld 1"/>
          <p:cNvSpPr txBox="1"/>
          <p:nvPr/>
        </p:nvSpPr>
        <p:spPr>
          <a:xfrm>
            <a:off x="1187624" y="33265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Kernaussagen: eigene Studie</a:t>
            </a:r>
            <a:endParaRPr lang="de-DE" sz="2800" b="1" dirty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9186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4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10019" r="12711" b="8093"/>
          <a:stretch>
            <a:fillRect/>
          </a:stretch>
        </p:blipFill>
        <p:spPr bwMode="auto">
          <a:xfrm>
            <a:off x="1162050" y="1844675"/>
            <a:ext cx="68199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el 1"/>
          <p:cNvSpPr>
            <a:spLocks noGrp="1"/>
          </p:cNvSpPr>
          <p:nvPr>
            <p:ph type="title"/>
          </p:nvPr>
        </p:nvSpPr>
        <p:spPr>
          <a:xfrm>
            <a:off x="395288" y="93663"/>
            <a:ext cx="8229600" cy="1143000"/>
          </a:xfrm>
        </p:spPr>
        <p:txBody>
          <a:bodyPr/>
          <a:lstStyle/>
          <a:p>
            <a:r>
              <a:rPr lang="de-AT" altLang="de-DE" sz="2800" b="1" dirty="0">
                <a:ea typeface="ＭＳ Ｐゴシック" panose="020B0600070205080204" pitchFamily="34" charset="-128"/>
              </a:rPr>
              <a:t>Akutvorstellungen KJP Hall:</a:t>
            </a:r>
            <a:br>
              <a:rPr lang="de-AT" altLang="de-DE" sz="2800" b="1" dirty="0">
                <a:ea typeface="ＭＳ Ｐゴシック" panose="020B0600070205080204" pitchFamily="34" charset="-128"/>
              </a:rPr>
            </a:br>
            <a:r>
              <a:rPr lang="de-AT" altLang="de-DE" sz="2800" b="1" dirty="0">
                <a:ea typeface="ＭＳ Ｐゴシック" panose="020B0600070205080204" pitchFamily="34" charset="-128"/>
              </a:rPr>
              <a:t>vor Corona (2018/19) vs. Corona (2020/21)</a:t>
            </a:r>
            <a:endParaRPr lang="de-DE" altLang="de-DE" sz="2800" b="1" dirty="0">
              <a:ea typeface="ＭＳ Ｐゴシック" panose="020B0600070205080204" pitchFamily="34" charset="-128"/>
            </a:endParaRP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>
            <a:off x="0" y="1236663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69" name="Rechteck 8"/>
          <p:cNvSpPr>
            <a:spLocks noChangeArrowheads="1"/>
          </p:cNvSpPr>
          <p:nvPr/>
        </p:nvSpPr>
        <p:spPr bwMode="auto">
          <a:xfrm>
            <a:off x="6084888" y="1773238"/>
            <a:ext cx="16557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/>
          </a:p>
        </p:txBody>
      </p:sp>
      <p:sp>
        <p:nvSpPr>
          <p:cNvPr id="36870" name="Rechteck 10"/>
          <p:cNvSpPr>
            <a:spLocks noChangeArrowheads="1"/>
          </p:cNvSpPr>
          <p:nvPr/>
        </p:nvSpPr>
        <p:spPr bwMode="auto">
          <a:xfrm>
            <a:off x="6227763" y="1916113"/>
            <a:ext cx="1439862" cy="3776662"/>
          </a:xfrm>
          <a:prstGeom prst="rect">
            <a:avLst/>
          </a:prstGeom>
          <a:solidFill>
            <a:srgbClr val="FF577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/>
          </a:p>
        </p:txBody>
      </p:sp>
      <p:sp>
        <p:nvSpPr>
          <p:cNvPr id="36871" name="Rechteck 7"/>
          <p:cNvSpPr>
            <a:spLocks noChangeArrowheads="1"/>
          </p:cNvSpPr>
          <p:nvPr/>
        </p:nvSpPr>
        <p:spPr bwMode="auto">
          <a:xfrm>
            <a:off x="23812" y="6294693"/>
            <a:ext cx="8220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000" dirty="0"/>
              <a:t>Sevecke, K., Wenter, A., Schickl, M., Kranz, M., Krstic, N., &amp; Fuchs, M. (</a:t>
            </a:r>
            <a:r>
              <a:rPr lang="de-AT" altLang="de-DE" sz="1000" dirty="0" err="1"/>
              <a:t>iunder</a:t>
            </a:r>
            <a:r>
              <a:rPr lang="de-AT" altLang="de-DE" sz="1000" dirty="0"/>
              <a:t> </a:t>
            </a:r>
            <a:r>
              <a:rPr lang="de-AT" altLang="de-DE" sz="1000" dirty="0" err="1"/>
              <a:t>review</a:t>
            </a:r>
            <a:r>
              <a:rPr lang="de-AT" altLang="de-DE" sz="1000" dirty="0"/>
              <a:t>). Stationäre Versorgungskapazitäten in der Kinder- und Jugendpsychiatrie – Zunahme der Akutvorstellungen während der COVID-19 Pandemie? Neuropsychiatrie.</a:t>
            </a:r>
            <a:endParaRPr lang="de-DE" altLang="de-DE" sz="1000" dirty="0"/>
          </a:p>
        </p:txBody>
      </p:sp>
      <p:sp>
        <p:nvSpPr>
          <p:cNvPr id="36873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565BD-58B7-4171-8AFE-451EA3E7004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709698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78117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6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10283" r="12863" b="7552"/>
          <a:stretch>
            <a:fillRect/>
          </a:stretch>
        </p:blipFill>
        <p:spPr bwMode="auto">
          <a:xfrm>
            <a:off x="955675" y="1412875"/>
            <a:ext cx="72548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el 1"/>
          <p:cNvSpPr>
            <a:spLocks noGrp="1"/>
          </p:cNvSpPr>
          <p:nvPr>
            <p:ph type="title"/>
          </p:nvPr>
        </p:nvSpPr>
        <p:spPr>
          <a:xfrm>
            <a:off x="395288" y="93663"/>
            <a:ext cx="8229600" cy="1143000"/>
          </a:xfrm>
        </p:spPr>
        <p:txBody>
          <a:bodyPr/>
          <a:lstStyle/>
          <a:p>
            <a:r>
              <a:rPr lang="de-AT" altLang="de-DE" sz="2800" b="1">
                <a:ea typeface="ＭＳ Ｐゴシック" panose="020B0600070205080204" pitchFamily="34" charset="-128"/>
              </a:rPr>
              <a:t>Vorstellungsgründe KJP Hall:</a:t>
            </a:r>
            <a:br>
              <a:rPr lang="de-AT" altLang="de-DE" sz="2800" b="1">
                <a:ea typeface="ＭＳ Ｐゴシック" panose="020B0600070205080204" pitchFamily="34" charset="-128"/>
              </a:rPr>
            </a:br>
            <a:r>
              <a:rPr lang="de-AT" altLang="de-DE" sz="2800" b="1">
                <a:ea typeface="ＭＳ Ｐゴシック" panose="020B0600070205080204" pitchFamily="34" charset="-128"/>
              </a:rPr>
              <a:t>vor Corona (2018/19) vs. Corona (2020/21)</a:t>
            </a:r>
            <a:endParaRPr lang="de-DE" altLang="de-DE" sz="2800" b="1">
              <a:ea typeface="ＭＳ Ｐゴシック" panose="020B0600070205080204" pitchFamily="34" charset="-128"/>
            </a:endParaRPr>
          </a:p>
        </p:txBody>
      </p:sp>
      <p:sp>
        <p:nvSpPr>
          <p:cNvPr id="37892" name="Line 3"/>
          <p:cNvSpPr>
            <a:spLocks noChangeShapeType="1"/>
          </p:cNvSpPr>
          <p:nvPr/>
        </p:nvSpPr>
        <p:spPr bwMode="auto">
          <a:xfrm>
            <a:off x="0" y="1236663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3" name="Rechteck 1"/>
          <p:cNvSpPr>
            <a:spLocks noChangeArrowheads="1"/>
          </p:cNvSpPr>
          <p:nvPr/>
        </p:nvSpPr>
        <p:spPr bwMode="auto">
          <a:xfrm>
            <a:off x="5867400" y="5291138"/>
            <a:ext cx="3097213" cy="985837"/>
          </a:xfrm>
          <a:prstGeom prst="rect">
            <a:avLst/>
          </a:prstGeom>
          <a:solidFill>
            <a:srgbClr val="FF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Akute Suizidalität: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+48,3 %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Fremdaggression: 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-51,0 %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Akute Intoxikation: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de-DE" alt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+46,3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endParaRPr lang="de-DE" altLang="de-DE" sz="1600" dirty="0"/>
          </a:p>
        </p:txBody>
      </p:sp>
      <p:sp>
        <p:nvSpPr>
          <p:cNvPr id="37894" name="Rechteck 5"/>
          <p:cNvSpPr>
            <a:spLocks noChangeArrowheads="1"/>
          </p:cNvSpPr>
          <p:nvPr/>
        </p:nvSpPr>
        <p:spPr bwMode="auto">
          <a:xfrm>
            <a:off x="179388" y="6437313"/>
            <a:ext cx="912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000" dirty="0"/>
              <a:t>Sevecke, K., </a:t>
            </a:r>
            <a:r>
              <a:rPr lang="de-AT" altLang="de-DE" sz="1000" dirty="0" err="1"/>
              <a:t>Wenter</a:t>
            </a:r>
            <a:r>
              <a:rPr lang="de-AT" altLang="de-DE" sz="1000" dirty="0"/>
              <a:t>, A., </a:t>
            </a:r>
            <a:r>
              <a:rPr lang="de-AT" altLang="de-DE" sz="1000" dirty="0" err="1"/>
              <a:t>Schickl</a:t>
            </a:r>
            <a:r>
              <a:rPr lang="de-AT" altLang="de-DE" sz="1000" dirty="0"/>
              <a:t>, M., Kranz, M., Krstic, N., &amp; Fuchs, M. (</a:t>
            </a:r>
            <a:r>
              <a:rPr lang="de-AT" altLang="de-DE" sz="1000" dirty="0" err="1"/>
              <a:t>under</a:t>
            </a:r>
            <a:r>
              <a:rPr lang="de-AT" altLang="de-DE" sz="1000" dirty="0"/>
              <a:t> </a:t>
            </a:r>
            <a:r>
              <a:rPr lang="de-AT" altLang="de-DE" sz="1000" dirty="0" err="1"/>
              <a:t>review</a:t>
            </a:r>
            <a:r>
              <a:rPr lang="de-AT" altLang="de-DE" sz="1000" dirty="0"/>
              <a:t>.). Stationäre Versorgungskapazitäten in der Kinder- und Jugendpsychiatrie – Zunahme der Akutvorstellungen während der COVID-19 Pandemie? Neuropsychiatrie.</a:t>
            </a:r>
            <a:endParaRPr lang="de-DE" altLang="de-DE" sz="1000" dirty="0"/>
          </a:p>
        </p:txBody>
      </p:sp>
      <p:sp>
        <p:nvSpPr>
          <p:cNvPr id="37896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AE6C20-6CE3-4335-84EB-1D345D7C01E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94962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609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7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576460" y="-171450"/>
            <a:ext cx="802798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AT" altLang="de-DE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/>
              <a:t>Gliederung</a:t>
            </a:r>
            <a:endParaRPr lang="de-DE" altLang="de-DE" sz="2800" b="1"/>
          </a:p>
        </p:txBody>
      </p:sp>
      <p:sp>
        <p:nvSpPr>
          <p:cNvPr id="6147" name="Rectangle 7"/>
          <p:cNvSpPr txBox="1">
            <a:spLocks noChangeArrowheads="1"/>
          </p:cNvSpPr>
          <p:nvPr/>
        </p:nvSpPr>
        <p:spPr bwMode="auto">
          <a:xfrm>
            <a:off x="395288" y="1557338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endParaRPr lang="de-DE" altLang="de-DE" sz="2000"/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755650" y="1824494"/>
            <a:ext cx="705643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	 Ist-Zustand: Versorgung in Tirol</a:t>
            </a:r>
          </a:p>
          <a:p>
            <a:pPr>
              <a:buFontTx/>
              <a:buNone/>
            </a:pPr>
            <a:endParaRPr lang="de-AT" altLang="de-DE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II	Tiroler Covid-19 Kinderstudie &amp;</a:t>
            </a:r>
            <a:b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             Krisenaufnahmen in der Pandemie </a:t>
            </a:r>
            <a:r>
              <a:rPr lang="de-AT" altLang="de-DE" sz="2000" b="1" dirty="0"/>
              <a:t/>
            </a:r>
            <a:br>
              <a:rPr lang="de-AT" altLang="de-DE" sz="2000" b="1" dirty="0"/>
            </a:br>
            <a:endParaRPr lang="de-AT" altLang="de-DE" sz="2000" b="1" dirty="0"/>
          </a:p>
          <a:p>
            <a:pPr>
              <a:buNone/>
            </a:pPr>
            <a:r>
              <a:rPr lang="de-AT" altLang="de-DE" sz="2000" b="1" dirty="0"/>
              <a:t>III	Conclusio</a:t>
            </a:r>
          </a:p>
          <a:p>
            <a:pPr>
              <a:buNone/>
            </a:pPr>
            <a:endParaRPr lang="de-DE" altLang="de-DE" sz="2000" b="1" dirty="0"/>
          </a:p>
          <a:p>
            <a:pPr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IV	</a:t>
            </a:r>
            <a:r>
              <a:rPr lang="de-AT" altLang="de-DE" sz="2000" b="1" dirty="0" err="1">
                <a:solidFill>
                  <a:schemeClr val="bg1">
                    <a:lumMod val="50000"/>
                  </a:schemeClr>
                </a:solidFill>
              </a:rPr>
              <a:t>Hometreatment</a:t>
            </a: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de-AT" sz="2000" b="1" dirty="0">
                <a:solidFill>
                  <a:schemeClr val="bg1">
                    <a:lumMod val="50000"/>
                  </a:schemeClr>
                </a:solidFill>
              </a:rPr>
              <a:t>Mental </a:t>
            </a:r>
            <a:r>
              <a:rPr lang="de-AT" sz="2000" b="1" dirty="0" err="1">
                <a:solidFill>
                  <a:schemeClr val="bg1">
                    <a:lumMod val="50000"/>
                  </a:schemeClr>
                </a:solidFill>
              </a:rPr>
              <a:t>Health</a:t>
            </a:r>
            <a:r>
              <a:rPr lang="de-AT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000" b="1" dirty="0" err="1">
                <a:solidFill>
                  <a:schemeClr val="bg1">
                    <a:lumMod val="50000"/>
                  </a:schemeClr>
                </a:solidFill>
              </a:rPr>
              <a:t>Literacy</a:t>
            </a:r>
            <a:r>
              <a:rPr lang="de-AT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AT" altLang="de-DE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AT" altLang="de-DE" sz="2000" b="1" dirty="0"/>
              <a:t/>
            </a:r>
            <a:br>
              <a:rPr lang="de-AT" altLang="de-DE" sz="2000" b="1" dirty="0"/>
            </a:br>
            <a:endParaRPr lang="de-AT" altLang="de-DE" sz="2000" b="1" dirty="0"/>
          </a:p>
          <a:p>
            <a:pPr>
              <a:buFontTx/>
              <a:buNone/>
            </a:pPr>
            <a:r>
              <a:rPr lang="de-AT" sz="2000" b="1" dirty="0"/>
              <a:t>	</a:t>
            </a:r>
            <a:endParaRPr lang="de-AT" altLang="de-DE" sz="2000" b="1" dirty="0"/>
          </a:p>
        </p:txBody>
      </p:sp>
      <p:sp>
        <p:nvSpPr>
          <p:cNvPr id="61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3CB867-D085-4170-877B-56B0C5E59A4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54"/>
            <a:ext cx="1043608" cy="5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14" y="315037"/>
            <a:ext cx="764286" cy="6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49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60"/>
          </a:xfrm>
        </p:spPr>
        <p:txBody>
          <a:bodyPr/>
          <a:lstStyle/>
          <a:p>
            <a:r>
              <a:rPr lang="de-AT" sz="3200" b="1" dirty="0"/>
              <a:t>Conclusio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Pandemie hat Lücken in der Versorgung deutlich verschärft </a:t>
            </a:r>
            <a:br>
              <a:rPr lang="de-AT" sz="2400" dirty="0"/>
            </a:br>
            <a:endParaRPr lang="de-AT" sz="2400" dirty="0"/>
          </a:p>
          <a:p>
            <a:r>
              <a:rPr lang="de-AT" sz="2400" dirty="0"/>
              <a:t>Anstieg von F3, F4 &amp; F9 </a:t>
            </a:r>
            <a:br>
              <a:rPr lang="de-AT" sz="2400" dirty="0"/>
            </a:br>
            <a:endParaRPr lang="de-AT" sz="2400" dirty="0"/>
          </a:p>
          <a:p>
            <a:r>
              <a:rPr lang="de-AT" sz="2400" dirty="0"/>
              <a:t>Akutbehandlung möglich, aber spezifische therapeutische Behandlung nicht mehr möglich oder nur nach sehr langer Wartezeit</a:t>
            </a:r>
            <a:br>
              <a:rPr lang="de-AT" sz="2400" dirty="0"/>
            </a:br>
            <a:endParaRPr lang="de-AT" sz="2400" dirty="0"/>
          </a:p>
          <a:p>
            <a:r>
              <a:rPr lang="de-AT" sz="2400" dirty="0"/>
              <a:t>Belagstage sinken = Risiko der Wiederaufnahme steigt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Pfeil nach oben 5">
            <a:extLst>
              <a:ext uri="{FF2B5EF4-FFF2-40B4-BE49-F238E27FC236}">
                <a16:creationId xmlns:a16="http://schemas.microsoft.com/office/drawing/2014/main" id="{561584A6-387C-DB48-88E7-8CC80563910C}"/>
              </a:ext>
            </a:extLst>
          </p:cNvPr>
          <p:cNvSpPr/>
          <p:nvPr/>
        </p:nvSpPr>
        <p:spPr bwMode="auto">
          <a:xfrm>
            <a:off x="3923928" y="2924944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feil nach oben 6">
            <a:extLst>
              <a:ext uri="{FF2B5EF4-FFF2-40B4-BE49-F238E27FC236}">
                <a16:creationId xmlns:a16="http://schemas.microsoft.com/office/drawing/2014/main" id="{56F77EA4-745A-E545-A558-60D8FE8747DB}"/>
              </a:ext>
            </a:extLst>
          </p:cNvPr>
          <p:cNvSpPr/>
          <p:nvPr/>
        </p:nvSpPr>
        <p:spPr bwMode="auto">
          <a:xfrm>
            <a:off x="3779912" y="2924944"/>
            <a:ext cx="484632" cy="978408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764704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89" y="610057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7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374"/>
          </a:xfrm>
        </p:spPr>
        <p:txBody>
          <a:bodyPr>
            <a:normAutofit/>
          </a:bodyPr>
          <a:lstStyle/>
          <a:p>
            <a:r>
              <a:rPr lang="de-AT" sz="3200" b="1" dirty="0"/>
              <a:t> Verantwortung übernehmen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4048" y="1719262"/>
            <a:ext cx="3826768" cy="452596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r>
              <a:rPr lang="de-AT" dirty="0"/>
              <a:t>Institutionell</a:t>
            </a:r>
          </a:p>
          <a:p>
            <a:endParaRPr lang="de-AT" dirty="0"/>
          </a:p>
          <a:p>
            <a:r>
              <a:rPr lang="de-AT" dirty="0"/>
              <a:t>Gesetzgebung</a:t>
            </a:r>
          </a:p>
        </p:txBody>
      </p:sp>
      <p:sp>
        <p:nvSpPr>
          <p:cNvPr id="5" name="Ellipse 4"/>
          <p:cNvSpPr/>
          <p:nvPr/>
        </p:nvSpPr>
        <p:spPr>
          <a:xfrm>
            <a:off x="251520" y="1450092"/>
            <a:ext cx="2448272" cy="23042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/>
              <a:t>Kindeswohl</a:t>
            </a:r>
          </a:p>
        </p:txBody>
      </p:sp>
      <p:sp>
        <p:nvSpPr>
          <p:cNvPr id="7" name="Ellipse 6"/>
          <p:cNvSpPr/>
          <p:nvPr/>
        </p:nvSpPr>
        <p:spPr>
          <a:xfrm>
            <a:off x="2189218" y="2588305"/>
            <a:ext cx="2448272" cy="230425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/>
              <a:t>Bildung</a:t>
            </a:r>
          </a:p>
        </p:txBody>
      </p:sp>
      <p:sp>
        <p:nvSpPr>
          <p:cNvPr id="8" name="Ellipse 7"/>
          <p:cNvSpPr/>
          <p:nvPr/>
        </p:nvSpPr>
        <p:spPr>
          <a:xfrm>
            <a:off x="239390" y="3284984"/>
            <a:ext cx="244827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/>
              <a:t>Gesundheit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C395-03AC-4499-90B3-D141C0BF283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764704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5684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58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539552" y="-171450"/>
            <a:ext cx="802798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AT" altLang="de-DE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/>
              <a:t>Gliederung</a:t>
            </a:r>
            <a:endParaRPr lang="de-DE" altLang="de-DE" sz="2800" b="1"/>
          </a:p>
        </p:txBody>
      </p:sp>
      <p:sp>
        <p:nvSpPr>
          <p:cNvPr id="6147" name="Rectangle 7"/>
          <p:cNvSpPr txBox="1">
            <a:spLocks noChangeArrowheads="1"/>
          </p:cNvSpPr>
          <p:nvPr/>
        </p:nvSpPr>
        <p:spPr bwMode="auto">
          <a:xfrm>
            <a:off x="395288" y="1557338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endParaRPr lang="de-DE" altLang="de-DE" sz="2000"/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755650" y="1824494"/>
            <a:ext cx="705643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de-AT" altLang="de-DE" sz="2000" b="1" dirty="0"/>
              <a:t>I	 Ist-Zustand: Versorgung in Tirol</a:t>
            </a:r>
          </a:p>
          <a:p>
            <a:pPr>
              <a:buFontTx/>
              <a:buNone/>
            </a:pPr>
            <a:endParaRPr lang="de-AT" altLang="de-DE" sz="2000" b="1" dirty="0"/>
          </a:p>
          <a:p>
            <a:pPr>
              <a:buNone/>
            </a:pPr>
            <a:r>
              <a:rPr lang="de-AT" altLang="de-DE" sz="2000" b="1" dirty="0"/>
              <a:t>II	Tiroler Covid-19 Kinderstudie &amp;</a:t>
            </a:r>
            <a:br>
              <a:rPr lang="de-AT" altLang="de-DE" sz="2000" b="1" dirty="0"/>
            </a:br>
            <a:r>
              <a:rPr lang="de-AT" altLang="de-DE" sz="2000" b="1" dirty="0"/>
              <a:t>             Krisenaufnahmen in der Pandemie </a:t>
            </a:r>
            <a:br>
              <a:rPr lang="de-AT" altLang="de-DE" sz="2000" b="1" dirty="0"/>
            </a:br>
            <a:endParaRPr lang="de-AT" altLang="de-DE" sz="2000" b="1" dirty="0"/>
          </a:p>
          <a:p>
            <a:pPr>
              <a:buNone/>
            </a:pPr>
            <a:r>
              <a:rPr lang="de-AT" altLang="de-DE" sz="2000" b="1" dirty="0"/>
              <a:t>III	Conclusio</a:t>
            </a:r>
          </a:p>
          <a:p>
            <a:pPr>
              <a:buNone/>
            </a:pPr>
            <a:endParaRPr lang="de-DE" altLang="de-DE" sz="2000" b="1" dirty="0"/>
          </a:p>
          <a:p>
            <a:pPr>
              <a:buNone/>
            </a:pPr>
            <a:r>
              <a:rPr lang="de-AT" altLang="de-DE" sz="2000" b="1" dirty="0"/>
              <a:t>IV	</a:t>
            </a:r>
            <a:r>
              <a:rPr lang="de-AT" altLang="de-DE" sz="2000" b="1" dirty="0" err="1"/>
              <a:t>Hometreatment</a:t>
            </a:r>
            <a:r>
              <a:rPr lang="de-AT" altLang="de-DE" sz="2000" b="1" dirty="0"/>
              <a:t> &amp; </a:t>
            </a:r>
            <a:r>
              <a:rPr lang="de-AT" sz="2000" b="1" dirty="0"/>
              <a:t>Mental </a:t>
            </a:r>
            <a:r>
              <a:rPr lang="de-AT" sz="2000" b="1" dirty="0" err="1"/>
              <a:t>Health</a:t>
            </a:r>
            <a:r>
              <a:rPr lang="de-AT" sz="2000" b="1" dirty="0"/>
              <a:t> </a:t>
            </a:r>
            <a:r>
              <a:rPr lang="de-AT" sz="2000" b="1" dirty="0" err="1"/>
              <a:t>Literacy</a:t>
            </a:r>
            <a:r>
              <a:rPr lang="de-AT" sz="2000" b="1" dirty="0"/>
              <a:t> </a:t>
            </a:r>
            <a:endParaRPr lang="de-AT" altLang="de-DE" sz="2000" b="1" dirty="0"/>
          </a:p>
          <a:p>
            <a:pPr>
              <a:buNone/>
            </a:pPr>
            <a:r>
              <a:rPr lang="de-AT" altLang="de-DE" sz="2000" b="1" dirty="0"/>
              <a:t/>
            </a:r>
            <a:br>
              <a:rPr lang="de-AT" altLang="de-DE" sz="2000" b="1" dirty="0"/>
            </a:br>
            <a:endParaRPr lang="de-AT" altLang="de-DE" sz="2000" b="1" dirty="0"/>
          </a:p>
          <a:p>
            <a:pPr>
              <a:buFontTx/>
              <a:buNone/>
            </a:pPr>
            <a:r>
              <a:rPr lang="de-AT" sz="2000" b="1" dirty="0"/>
              <a:t>	</a:t>
            </a:r>
            <a:endParaRPr lang="de-AT" altLang="de-DE" sz="2000" b="1" dirty="0"/>
          </a:p>
        </p:txBody>
      </p:sp>
      <p:sp>
        <p:nvSpPr>
          <p:cNvPr id="61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3CB867-D085-4170-877B-56B0C5E59A4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9186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703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60"/>
          </a:xfrm>
        </p:spPr>
        <p:txBody>
          <a:bodyPr/>
          <a:lstStyle/>
          <a:p>
            <a:r>
              <a:rPr lang="de-AT" sz="3200" b="1" dirty="0"/>
              <a:t>Zukunft – Versorgung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600" dirty="0"/>
              <a:t>I. BMZ neu denken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r>
              <a:rPr lang="de-AT" sz="2600" dirty="0"/>
              <a:t>II. koordinierte Planung und Umsetzung auf Bundes- und Landesebene</a:t>
            </a:r>
          </a:p>
          <a:p>
            <a:pPr marL="0" indent="0">
              <a:buNone/>
            </a:pPr>
            <a:endParaRPr lang="de-AT" sz="2600" dirty="0"/>
          </a:p>
          <a:p>
            <a:pPr lvl="1"/>
            <a:r>
              <a:rPr lang="de-AT" sz="2400" dirty="0"/>
              <a:t>Implementierung innovativer,  non-stationärer Versorgungsmodelle  (</a:t>
            </a:r>
            <a:r>
              <a:rPr lang="de-AT" sz="2400" dirty="0" err="1"/>
              <a:t>hometreatment</a:t>
            </a:r>
            <a:r>
              <a:rPr lang="de-AT" sz="2400" dirty="0"/>
              <a:t>)</a:t>
            </a:r>
          </a:p>
          <a:p>
            <a:pPr marL="0" indent="0">
              <a:buNone/>
            </a:pPr>
            <a:endParaRPr lang="de-AT" sz="2800" dirty="0"/>
          </a:p>
          <a:p>
            <a:pPr lvl="1"/>
            <a:r>
              <a:rPr lang="de-AT" sz="2400" dirty="0"/>
              <a:t>Epidemiologische Studie zu Häufigkeit und Behandlung kinder- und </a:t>
            </a:r>
            <a:r>
              <a:rPr lang="de-AT" sz="2400" dirty="0" err="1"/>
              <a:t>jugendpsych</a:t>
            </a:r>
            <a:r>
              <a:rPr lang="de-AT" sz="2400" dirty="0"/>
              <a:t>. Störungen in Österreich (insbes. post-</a:t>
            </a:r>
            <a:r>
              <a:rPr lang="de-AT" sz="2400" dirty="0" err="1"/>
              <a:t>Covid</a:t>
            </a:r>
            <a:r>
              <a:rPr lang="de-AT" sz="2400" dirty="0"/>
              <a:t>) sinnvoll</a:t>
            </a:r>
          </a:p>
          <a:p>
            <a:pPr marL="0" indent="0">
              <a:buNone/>
            </a:pPr>
            <a:r>
              <a:rPr lang="de-AT" sz="2800" dirty="0"/>
              <a:t/>
            </a:r>
            <a:br>
              <a:rPr lang="de-AT" sz="2800" dirty="0"/>
            </a:br>
            <a:endParaRPr lang="de-AT" sz="2800" dirty="0"/>
          </a:p>
          <a:p>
            <a:pPr lvl="1"/>
            <a:r>
              <a:rPr lang="de-AT" sz="2400" dirty="0"/>
              <a:t>Ergänzend regelmäßiges Monitoring der </a:t>
            </a:r>
            <a:r>
              <a:rPr lang="de-AT" sz="2400" dirty="0" err="1"/>
              <a:t>kjp</a:t>
            </a:r>
            <a:r>
              <a:rPr lang="de-AT" sz="2400" dirty="0"/>
              <a:t>. Versorgungssituati</a:t>
            </a:r>
            <a:r>
              <a:rPr lang="de-AT" sz="2400" i="1" dirty="0"/>
              <a:t>o</a:t>
            </a:r>
            <a:r>
              <a:rPr lang="de-AT" sz="2400" dirty="0"/>
              <a:t>n</a:t>
            </a:r>
            <a:br>
              <a:rPr lang="de-AT" sz="2400" dirty="0"/>
            </a:br>
            <a:endParaRPr lang="de-AT" sz="2400" dirty="0"/>
          </a:p>
          <a:p>
            <a:endParaRPr lang="de-DE" sz="2600" dirty="0"/>
          </a:p>
          <a:p>
            <a:pPr marL="0" indent="0" algn="ctr">
              <a:buNone/>
            </a:pPr>
            <a:r>
              <a:rPr lang="de-AT" sz="2800" b="1" dirty="0"/>
              <a:t>ausreichend Kinder- &amp;  Jugend –</a:t>
            </a:r>
            <a:r>
              <a:rPr lang="de-AT" sz="2800" b="1" dirty="0" err="1"/>
              <a:t>PsychiaterInnen</a:t>
            </a:r>
            <a:r>
              <a:rPr lang="de-AT" sz="2800" b="1" dirty="0"/>
              <a:t> und -Therapeuten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764704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4336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1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539552" y="-171450"/>
            <a:ext cx="802798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AT" altLang="de-DE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/>
              <a:t>Gliederung</a:t>
            </a:r>
            <a:endParaRPr lang="de-DE" altLang="de-DE" sz="2800" b="1" dirty="0"/>
          </a:p>
        </p:txBody>
      </p:sp>
      <p:sp>
        <p:nvSpPr>
          <p:cNvPr id="6147" name="Rectangle 7"/>
          <p:cNvSpPr txBox="1">
            <a:spLocks noChangeArrowheads="1"/>
          </p:cNvSpPr>
          <p:nvPr/>
        </p:nvSpPr>
        <p:spPr bwMode="auto">
          <a:xfrm>
            <a:off x="395288" y="1557338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endParaRPr lang="de-DE" altLang="de-DE" sz="2000"/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755650" y="1824494"/>
            <a:ext cx="705643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	 Ist-Zustand: Versorgung in Tirol</a:t>
            </a:r>
          </a:p>
          <a:p>
            <a:pPr>
              <a:buFontTx/>
              <a:buNone/>
            </a:pPr>
            <a:endParaRPr lang="de-AT" altLang="de-DE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II	Tiroler Covid-19 Kinderstudie &amp;</a:t>
            </a:r>
            <a:b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             Krisenaufnahmen in der Pandemie </a:t>
            </a:r>
            <a:b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</a:br>
            <a:endParaRPr lang="de-AT" altLang="de-DE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III	Conclusio</a:t>
            </a:r>
          </a:p>
          <a:p>
            <a:pPr>
              <a:buNone/>
            </a:pPr>
            <a:endParaRPr lang="de-DE" altLang="de-DE" sz="2000" b="1" dirty="0"/>
          </a:p>
          <a:p>
            <a:pPr>
              <a:buNone/>
            </a:pPr>
            <a:r>
              <a:rPr lang="de-AT" altLang="de-DE" sz="2000" b="1" dirty="0"/>
              <a:t>IV	</a:t>
            </a:r>
            <a:r>
              <a:rPr lang="de-AT" altLang="de-DE" sz="2000" b="1" dirty="0" err="1"/>
              <a:t>Hometreatment</a:t>
            </a:r>
            <a:r>
              <a:rPr lang="de-AT" altLang="de-DE" sz="2000" b="1" dirty="0"/>
              <a:t> &amp; </a:t>
            </a:r>
            <a:r>
              <a:rPr lang="de-AT" sz="2000" b="1" dirty="0"/>
              <a:t>Mental </a:t>
            </a:r>
            <a:r>
              <a:rPr lang="de-AT" sz="2000" b="1" dirty="0" err="1"/>
              <a:t>Health</a:t>
            </a:r>
            <a:r>
              <a:rPr lang="de-AT" sz="2000" b="1" dirty="0"/>
              <a:t> </a:t>
            </a:r>
            <a:r>
              <a:rPr lang="de-AT" sz="2000" b="1" dirty="0" err="1"/>
              <a:t>Literacy</a:t>
            </a:r>
            <a:r>
              <a:rPr lang="de-AT" sz="2000" b="1" dirty="0"/>
              <a:t> </a:t>
            </a:r>
            <a:endParaRPr lang="de-AT" altLang="de-DE" sz="2000" b="1" dirty="0"/>
          </a:p>
          <a:p>
            <a:pPr>
              <a:buNone/>
            </a:pPr>
            <a:r>
              <a:rPr lang="de-AT" altLang="de-DE" sz="2000" b="1" dirty="0"/>
              <a:t/>
            </a:r>
            <a:br>
              <a:rPr lang="de-AT" altLang="de-DE" sz="2000" b="1" dirty="0"/>
            </a:br>
            <a:endParaRPr lang="de-AT" altLang="de-DE" sz="2000" b="1" dirty="0"/>
          </a:p>
          <a:p>
            <a:pPr>
              <a:buFontTx/>
              <a:buNone/>
            </a:pPr>
            <a:r>
              <a:rPr lang="de-AT" sz="2000" b="1" dirty="0"/>
              <a:t>	</a:t>
            </a:r>
            <a:endParaRPr lang="de-AT" altLang="de-DE" sz="2000" b="1" dirty="0"/>
          </a:p>
        </p:txBody>
      </p:sp>
      <p:sp>
        <p:nvSpPr>
          <p:cNvPr id="61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3CB867-D085-4170-877B-56B0C5E59A4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095031" cy="5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14" y="315037"/>
            <a:ext cx="764286" cy="6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6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A8A3-428B-7D4E-85F6-544EE54B687F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1844824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600" dirty="0"/>
              <a:t>AKH Wien – 2- jährige Pilotphase</a:t>
            </a:r>
          </a:p>
          <a:p>
            <a:r>
              <a:rPr lang="de-AT" sz="2600" b="1" dirty="0"/>
              <a:t>	50</a:t>
            </a:r>
            <a:r>
              <a:rPr lang="de-AT" sz="2600" dirty="0"/>
              <a:t> Familien </a:t>
            </a:r>
          </a:p>
          <a:p>
            <a:r>
              <a:rPr lang="de-AT" sz="2600" dirty="0"/>
              <a:t>	(11 </a:t>
            </a:r>
            <a:r>
              <a:rPr lang="de-AT" sz="2600" dirty="0" err="1"/>
              <a:t>ExpertInnen</a:t>
            </a:r>
            <a:r>
              <a:rPr lang="de-AT" sz="2600" dirty="0"/>
              <a:t> aus untersch. Berufsgruppen) </a:t>
            </a:r>
          </a:p>
          <a:p>
            <a:endParaRPr lang="de-AT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600" dirty="0"/>
              <a:t>Tulln an der Donau</a:t>
            </a:r>
          </a:p>
          <a:p>
            <a:endParaRPr lang="de-AT" sz="2600" dirty="0"/>
          </a:p>
          <a:p>
            <a:endParaRPr lang="de-AT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600" dirty="0"/>
              <a:t>beantragt: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AT" sz="2600" dirty="0"/>
              <a:t>Innsbruck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de-AT" sz="2600" dirty="0"/>
              <a:t>Graz </a:t>
            </a:r>
            <a:endParaRPr lang="de-DE" sz="2600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39595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err="1">
                <a:latin typeface="+mj-lt"/>
              </a:rPr>
              <a:t>Hometreatment</a:t>
            </a:r>
            <a:r>
              <a:rPr lang="de-AT" sz="3200" b="1" dirty="0">
                <a:latin typeface="+mj-lt"/>
              </a:rPr>
              <a:t> derzeit durchgeführt</a:t>
            </a:r>
            <a:endParaRPr lang="de-DE" sz="3200" b="1" dirty="0">
              <a:latin typeface="+mj-lt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764704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94241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600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AT" sz="2400" b="1" dirty="0"/>
              <a:t>Förderung der Mental </a:t>
            </a:r>
            <a:r>
              <a:rPr lang="de-AT" sz="2400" b="1" dirty="0" err="1"/>
              <a:t>Health</a:t>
            </a:r>
            <a:r>
              <a:rPr lang="de-AT" sz="2400" b="1" dirty="0"/>
              <a:t> </a:t>
            </a:r>
            <a:r>
              <a:rPr lang="de-AT" sz="2400" b="1" dirty="0" err="1"/>
              <a:t>Literacy</a:t>
            </a:r>
            <a:r>
              <a:rPr lang="de-AT" sz="2400" b="1" dirty="0"/>
              <a:t> in den Schulen der Euregie-GetFit4 </a:t>
            </a:r>
            <a:r>
              <a:rPr lang="de-AT" sz="2400" b="1" dirty="0" err="1"/>
              <a:t>MentalHealth</a:t>
            </a:r>
            <a:endParaRPr lang="de-DE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9373" t="14216" r="18903" b="24879"/>
          <a:stretch/>
        </p:blipFill>
        <p:spPr>
          <a:xfrm>
            <a:off x="827584" y="1717161"/>
            <a:ext cx="7333905" cy="4070535"/>
          </a:xfrm>
          <a:prstGeom prst="rect">
            <a:avLst/>
          </a:prstGeom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620688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63358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52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  <p:pic>
        <p:nvPicPr>
          <p:cNvPr id="5" name="Bild 1" descr="Kostenlose Vektorgrafiken zum Thema 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23" y="1289250"/>
            <a:ext cx="925674" cy="133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87624" y="1635221"/>
            <a:ext cx="6172200" cy="3394472"/>
          </a:xfrm>
        </p:spPr>
        <p:txBody>
          <a:bodyPr/>
          <a:lstStyle/>
          <a:p>
            <a:pPr marL="0" indent="0">
              <a:buNone/>
            </a:pPr>
            <a:r>
              <a:rPr lang="de-AT" sz="1800" b="1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Psychoedukation</a:t>
            </a:r>
          </a:p>
          <a:p>
            <a:pPr marL="0" indent="0">
              <a:buNone/>
            </a:pPr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Kind-/jugend-gerechte Videos mit Messages von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Expert:innen</a:t>
            </a:r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Thema: Was bedeutet psychische Gesundheit und Krankheit ab dem 6. Lebensjahr? (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kind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-/jugendgerechte Hard Facts)</a:t>
            </a:r>
          </a:p>
          <a:p>
            <a:pPr marL="0" indent="0">
              <a:buNone/>
            </a:pPr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Kooperation: Christoph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Pieh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und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Kolleg:innen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von der Donau-Universität Krems, 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https://www.istokay.at</a:t>
            </a:r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6C271D9A-D825-4142-0126-EC23544EE579}"/>
              </a:ext>
            </a:extLst>
          </p:cNvPr>
          <p:cNvSpPr txBox="1">
            <a:spLocks/>
          </p:cNvSpPr>
          <p:nvPr/>
        </p:nvSpPr>
        <p:spPr>
          <a:xfrm>
            <a:off x="1380616" y="44624"/>
            <a:ext cx="623212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800" b="1" dirty="0">
                <a:latin typeface="Arial" panose="020B0604020202020204" pitchFamily="34" charset="0"/>
                <a:cs typeface="Arial" panose="020B0604020202020204" pitchFamily="34" charset="0"/>
              </a:rPr>
              <a:t>Kognitive Ebene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9186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97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44624"/>
            <a:ext cx="6172200" cy="857250"/>
          </a:xfrm>
        </p:spPr>
        <p:txBody>
          <a:bodyPr>
            <a:normAutofit/>
          </a:bodyPr>
          <a:lstStyle/>
          <a:p>
            <a:r>
              <a:rPr lang="de-A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Emotionale Ebene</a:t>
            </a:r>
            <a:endParaRPr lang="de-D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43608" y="1300206"/>
            <a:ext cx="61722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1800" b="1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Entstigmatisierung</a:t>
            </a:r>
            <a:r>
              <a:rPr lang="de-AT" sz="1800" b="1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von psychischen Problemen: Einblicke in die Kinder- und Jugendpsychiatrie</a:t>
            </a:r>
          </a:p>
          <a:p>
            <a:pPr marL="0" indent="0">
              <a:buNone/>
            </a:pPr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Wissenschaftler:innen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führen mit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KJP-Patient:innen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ein Digital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Storytelling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durch</a:t>
            </a:r>
          </a:p>
          <a:p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Form von digitalen Geschichten wird mit den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Patient:innen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auf kreative Weise deren Geschichte erarbeitet: Was ist die Geschichte der Kinder und Jugendlichen, die bei uns an der KJP sind? Was beschäftigt sie?</a:t>
            </a:r>
          </a:p>
          <a:p>
            <a:pPr marL="0" indent="0">
              <a:buNone/>
            </a:pPr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Digitale Geschichten der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KJP-Patient:innen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werden anonymisiert den Schulen zur Verfügung gestellt</a:t>
            </a:r>
          </a:p>
        </p:txBody>
      </p:sp>
      <p:pic>
        <p:nvPicPr>
          <p:cNvPr id="6" name="Bild 2" descr="Kostenlose Fotos zum Thema Smile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647">
            <a:off x="6826188" y="2535351"/>
            <a:ext cx="1587624" cy="9241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9186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0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188640"/>
            <a:ext cx="6172200" cy="857250"/>
          </a:xfrm>
        </p:spPr>
        <p:txBody>
          <a:bodyPr>
            <a:normAutofit/>
          </a:bodyPr>
          <a:lstStyle/>
          <a:p>
            <a:r>
              <a:rPr lang="de-A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Verhaltensebene</a:t>
            </a:r>
            <a:endParaRPr lang="de-D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560" y="1612410"/>
            <a:ext cx="6172200" cy="41975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1800" b="1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Tools zur </a:t>
            </a:r>
            <a:r>
              <a:rPr lang="de-AT" sz="1800" b="1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Stressresilienz</a:t>
            </a:r>
            <a:r>
              <a:rPr lang="de-AT" sz="1800" b="1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im Klassenzimmer</a:t>
            </a:r>
          </a:p>
          <a:p>
            <a:pPr marL="0" indent="0">
              <a:buNone/>
            </a:pPr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Konkrete Tools, kleines „Erste-Hilfe-Set für die Seele“</a:t>
            </a:r>
          </a:p>
          <a:p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Implementierung des deutschen </a:t>
            </a:r>
            <a:r>
              <a:rPr lang="de-DE" sz="1800" u="sng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START-Programms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(Programm zur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Stressresilienz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und Emotionsregulation an Schulen) von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Dixius</a:t>
            </a:r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&amp; </a:t>
            </a:r>
            <a:r>
              <a:rPr lang="de-DE" sz="1800" spc="75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Möhler</a:t>
            </a:r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de-DE" sz="1800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1800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Achtsamkeitsübungen, Stabilisierungsmaßnahmen zur Stressregulation, Übungen zur Selbstwirksamkeit &amp; für den Umgang mit Krisen, Übungen zur Wahrnehmung &amp; Regulation von Emotionen</a:t>
            </a:r>
          </a:p>
          <a:p>
            <a:endParaRPr lang="de-DE" sz="1275" spc="75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Bild 3" descr="Kostenlose Illustrationen zum Thema Geschäf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r="11372"/>
          <a:stretch/>
        </p:blipFill>
        <p:spPr bwMode="auto">
          <a:xfrm rot="967759">
            <a:off x="6724252" y="2007246"/>
            <a:ext cx="1371340" cy="1425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9186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3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AT" sz="2800" b="1" dirty="0"/>
              <a:t>Ausblick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/>
              <a:t>Transition</a:t>
            </a:r>
          </a:p>
          <a:p>
            <a:pPr lvl="1"/>
            <a:r>
              <a:rPr lang="de-AT" sz="1600" dirty="0"/>
              <a:t>Wie gestaltet sich der Übergang von Jugendpsychiatrischen in erwachsenenpsychiatrischen Versorgung für Jugendliche mit ADHS, mit Essstörungen, mit emotional-instabiler Persönlichkeitsstörung, mit Schizophrenie?</a:t>
            </a:r>
          </a:p>
          <a:p>
            <a:pPr lvl="1"/>
            <a:endParaRPr lang="de-AT" sz="2000" dirty="0"/>
          </a:p>
          <a:p>
            <a:r>
              <a:rPr lang="de-AT" sz="2000" dirty="0"/>
              <a:t>Behandlungskontinuität </a:t>
            </a:r>
          </a:p>
          <a:p>
            <a:pPr lvl="1"/>
            <a:r>
              <a:rPr lang="de-AT" sz="1600" dirty="0"/>
              <a:t>Wie geht es nach der Entlassung aus stationärer kinder- und jugendpsychiatrischer Behandlung weiter (z.B. Zeit bis zum ersten ambulanten Folgetermin)?</a:t>
            </a:r>
          </a:p>
          <a:p>
            <a:pPr marL="457200" lvl="1" indent="0">
              <a:buNone/>
            </a:pPr>
            <a:endParaRPr lang="de-AT" sz="1600" dirty="0"/>
          </a:p>
          <a:p>
            <a:r>
              <a:rPr lang="de-AT" sz="2000" dirty="0"/>
              <a:t>Covid-19 Pandemie</a:t>
            </a:r>
          </a:p>
          <a:p>
            <a:pPr lvl="1"/>
            <a:r>
              <a:rPr lang="de-AT" sz="1600" dirty="0"/>
              <a:t>Einfluss auf die stationäre und kassenärztliche Versorgung von Kindern und Jugendlichen</a:t>
            </a:r>
          </a:p>
          <a:p>
            <a:pPr lvl="1"/>
            <a:endParaRPr lang="de-AT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1052736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548680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1035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A8A3-428B-7D4E-85F6-544EE54B687F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905">
            <a:off x="6380514" y="2191338"/>
            <a:ext cx="1674186" cy="250918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55576" y="1988840"/>
            <a:ext cx="6318702" cy="217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50"/>
              </a:spcBef>
            </a:pPr>
            <a:r>
              <a:rPr lang="de-AT" sz="1275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COPSY-Studie:</a:t>
            </a:r>
          </a:p>
          <a:p>
            <a:r>
              <a:rPr lang="de-AT" sz="1050" dirty="0">
							</a:rPr>
              <a:t>https://www.uke.de/kliniken-institute/kliniken/kinder-und-jugend                                                                 psychiatrie-psychotherapie-und-psychosomatik/</a:t>
            </a:r>
            <a:r>
              <a:rPr lang="de-AT" sz="1050" dirty="0" err="1">
							</a:rPr>
              <a:t>forschung</a:t>
            </a:r>
            <a:r>
              <a:rPr lang="de-AT" sz="1050" dirty="0">
							</a:rPr>
              <a:t>/                                                       </a:t>
            </a:r>
            <a:r>
              <a:rPr lang="de-AT" sz="1050" dirty="0" err="1">
							</a:rPr>
              <a:t>arbeitsgruppen</a:t>
            </a:r>
            <a:r>
              <a:rPr lang="de-AT" sz="1050" dirty="0">
							</a:rPr>
              <a:t>/</a:t>
            </a:r>
            <a:r>
              <a:rPr lang="de-AT" sz="1050" dirty="0" err="1">
							</a:rPr>
              <a:t>child-public-health</a:t>
            </a:r>
            <a:r>
              <a:rPr lang="de-AT" sz="1050" dirty="0">
							</a:rPr>
              <a:t>/</a:t>
            </a:r>
            <a:r>
              <a:rPr lang="de-AT" sz="1050" dirty="0" err="1">
							</a:rPr>
              <a:t>forschung</a:t>
            </a:r>
            <a:r>
              <a:rPr lang="de-AT" sz="1050" dirty="0">
							</a:rPr>
              <a:t>/copsy-studie.html</a:t>
            </a:r>
            <a:r>
              <a:rPr lang="de-AT" sz="1050" dirty="0"/>
              <a:t> </a:t>
            </a:r>
          </a:p>
          <a:p>
            <a:pPr>
              <a:spcBef>
                <a:spcPts val="1350"/>
              </a:spcBef>
            </a:pPr>
            <a:r>
              <a:rPr lang="de-AT" sz="1275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ARTE Misshandelt. Kinderschutz in der Pandemie:                                             </a:t>
            </a:r>
            <a:r>
              <a:rPr lang="de-AT" sz="1050" dirty="0">
							</a:rPr>
              <a:t>https://www.arte.tv/de/videos/100290-003-A/re-misshandelt/</a:t>
            </a:r>
            <a:r>
              <a:rPr lang="de-AT" sz="1050" dirty="0"/>
              <a:t> </a:t>
            </a:r>
          </a:p>
          <a:p>
            <a:pPr>
              <a:spcBef>
                <a:spcPts val="1350"/>
              </a:spcBef>
            </a:pPr>
            <a:r>
              <a:rPr lang="de-AT" sz="1275" spc="7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ZDF Hilfe bei Suizidgedanken. Angespannte Lage in der KJP</a:t>
            </a:r>
          </a:p>
          <a:p>
            <a:r>
              <a:rPr lang="de-DE" sz="1050" dirty="0">
							</a:rPr>
              <a:t>https://www.zdf.de/verbraucher/volle-kanne/angespannte-lage-in-                                                                         der-kinder-und-jugendpsychiatrie-100.html</a:t>
            </a:r>
            <a:r>
              <a:rPr lang="de-DE" sz="1050" dirty="0"/>
              <a:t> </a:t>
            </a:r>
          </a:p>
          <a:p>
            <a:endParaRPr lang="de-AT" sz="1050" dirty="0"/>
          </a:p>
        </p:txBody>
      </p:sp>
      <p:pic>
        <p:nvPicPr>
          <p:cNvPr id="1026" name="Picture 2" descr="Wie wir unsere Kinder retten - und die Welt dazu von Martina  Leibovici-Mühlberger - Buch - 978-3-8338-8221-0 | Thal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338">
            <a:off x="4848912" y="4124492"/>
            <a:ext cx="1296144" cy="201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4">
            <a:extLst>
              <a:ext uri="{FF2B5EF4-FFF2-40B4-BE49-F238E27FC236}">
                <a16:creationId xmlns:a16="http://schemas.microsoft.com/office/drawing/2014/main" id="{6C271D9A-D825-4142-0126-EC23544EE579}"/>
              </a:ext>
            </a:extLst>
          </p:cNvPr>
          <p:cNvSpPr txBox="1">
            <a:spLocks/>
          </p:cNvSpPr>
          <p:nvPr/>
        </p:nvSpPr>
        <p:spPr>
          <a:xfrm>
            <a:off x="1619672" y="-27384"/>
            <a:ext cx="623212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9186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411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44" y="0"/>
            <a:ext cx="3762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5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539552" y="-171450"/>
            <a:ext cx="802798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AT" altLang="de-DE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/>
              <a:t>Gliederung</a:t>
            </a:r>
            <a:endParaRPr lang="de-DE" altLang="de-DE" sz="2800" b="1"/>
          </a:p>
        </p:txBody>
      </p:sp>
      <p:sp>
        <p:nvSpPr>
          <p:cNvPr id="6147" name="Rectangle 7"/>
          <p:cNvSpPr txBox="1">
            <a:spLocks noChangeArrowheads="1"/>
          </p:cNvSpPr>
          <p:nvPr/>
        </p:nvSpPr>
        <p:spPr bwMode="auto">
          <a:xfrm>
            <a:off x="395288" y="1773064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endParaRPr lang="de-DE" altLang="de-DE" sz="2000"/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755650" y="1896502"/>
            <a:ext cx="705643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de-AT" altLang="de-DE" sz="2000" b="1" dirty="0"/>
              <a:t>I	 Ist-Zustand: Versorgung in Tirol</a:t>
            </a:r>
          </a:p>
          <a:p>
            <a:pPr>
              <a:buFontTx/>
              <a:buNone/>
            </a:pPr>
            <a:endParaRPr lang="de-AT" altLang="de-DE" sz="2000" b="1" dirty="0"/>
          </a:p>
          <a:p>
            <a:pPr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II	Tiroler Covid-19 Kinderstudie &amp;</a:t>
            </a:r>
            <a:b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             Krisenaufnahmen in der Pandemie </a:t>
            </a:r>
            <a:b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</a:br>
            <a:endParaRPr lang="de-AT" altLang="de-DE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III	Conclusio</a:t>
            </a:r>
          </a:p>
          <a:p>
            <a:pPr>
              <a:buNone/>
            </a:pPr>
            <a:endParaRPr lang="de-DE" altLang="de-DE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IV	</a:t>
            </a:r>
            <a:r>
              <a:rPr lang="de-AT" altLang="de-DE" sz="2000" b="1" dirty="0" err="1">
                <a:solidFill>
                  <a:schemeClr val="bg1">
                    <a:lumMod val="50000"/>
                  </a:schemeClr>
                </a:solidFill>
              </a:rPr>
              <a:t>Hometreatment</a:t>
            </a:r>
            <a:r>
              <a:rPr lang="de-AT" altLang="de-DE" sz="2000" b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de-AT" sz="2000" b="1" dirty="0">
                <a:solidFill>
                  <a:schemeClr val="bg1">
                    <a:lumMod val="50000"/>
                  </a:schemeClr>
                </a:solidFill>
              </a:rPr>
              <a:t>Mental </a:t>
            </a:r>
            <a:r>
              <a:rPr lang="de-AT" sz="2000" b="1" dirty="0" err="1">
                <a:solidFill>
                  <a:schemeClr val="bg1">
                    <a:lumMod val="50000"/>
                  </a:schemeClr>
                </a:solidFill>
              </a:rPr>
              <a:t>Health</a:t>
            </a:r>
            <a:r>
              <a:rPr lang="de-AT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2000" b="1" dirty="0" err="1">
                <a:solidFill>
                  <a:schemeClr val="bg1">
                    <a:lumMod val="50000"/>
                  </a:schemeClr>
                </a:solidFill>
              </a:rPr>
              <a:t>Literacy</a:t>
            </a:r>
            <a:r>
              <a:rPr lang="de-AT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AT" altLang="de-DE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AT" altLang="de-DE" sz="2000" b="1" dirty="0"/>
              <a:t/>
            </a:r>
            <a:br>
              <a:rPr lang="de-AT" altLang="de-DE" sz="2000" b="1" dirty="0"/>
            </a:br>
            <a:endParaRPr lang="de-AT" altLang="de-DE" sz="2000" b="1" dirty="0"/>
          </a:p>
          <a:p>
            <a:pPr>
              <a:buFontTx/>
              <a:buNone/>
            </a:pPr>
            <a:r>
              <a:rPr lang="de-AT" sz="2000" b="1" dirty="0"/>
              <a:t>	</a:t>
            </a:r>
            <a:endParaRPr lang="de-AT" altLang="de-DE" sz="2000" b="1" dirty="0"/>
          </a:p>
        </p:txBody>
      </p:sp>
      <p:sp>
        <p:nvSpPr>
          <p:cNvPr id="61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3CB867-D085-4170-877B-56B0C5E59A4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14" y="315037"/>
            <a:ext cx="764286" cy="6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471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-242888"/>
            <a:ext cx="7786687" cy="4281488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de-AT" altLang="de-DE" b="1" dirty="0">
                <a:ea typeface="ＭＳ Ｐゴシック" panose="020B0600070205080204" pitchFamily="34" charset="-128"/>
              </a:rPr>
              <a:t/>
            </a:r>
            <a:br>
              <a:rPr lang="de-AT" altLang="de-DE" b="1" dirty="0">
                <a:ea typeface="ＭＳ Ｐゴシック" panose="020B0600070205080204" pitchFamily="34" charset="-128"/>
              </a:rPr>
            </a:br>
            <a:r>
              <a:rPr lang="de-AT" altLang="de-DE" b="1" dirty="0">
                <a:ea typeface="ＭＳ Ｐゴシック" panose="020B0600070205080204" pitchFamily="34" charset="-128"/>
              </a:rPr>
              <a:t>VIELEN DANK </a:t>
            </a:r>
            <a:endParaRPr lang="de-DE" altLang="de-DE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de-DE" altLang="de-DE" b="1" dirty="0">
                <a:ea typeface="ＭＳ Ｐゴシック" panose="020B0600070205080204" pitchFamily="34" charset="-128"/>
              </a:rPr>
              <a:t>für Ihre Aufmerksamkeit!</a:t>
            </a: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</a:pPr>
            <a:endParaRPr lang="de-AT" altLang="de-DE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</a:pPr>
            <a:endParaRPr lang="de-DE" altLang="de-DE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</a:pPr>
            <a:endParaRPr lang="de-DE" altLang="de-DE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de-DE" altLang="de-DE" b="1" dirty="0">
                <a:ea typeface="ＭＳ Ｐゴシック" panose="020B0600070205080204" pitchFamily="34" charset="-128"/>
              </a:rPr>
              <a:t/>
            </a:r>
            <a:br>
              <a:rPr lang="de-DE" altLang="de-DE" b="1" dirty="0">
                <a:ea typeface="ＭＳ Ｐゴシック" panose="020B0600070205080204" pitchFamily="34" charset="-128"/>
              </a:rPr>
            </a:br>
            <a:endParaRPr lang="de-DE" altLang="de-DE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30000"/>
              </a:spcBef>
              <a:buFontTx/>
              <a:buNone/>
            </a:pPr>
            <a:r>
              <a:rPr lang="de-DE" altLang="de-DE" sz="1600" b="1" dirty="0">
                <a:ea typeface="ＭＳ Ｐゴシック" panose="020B0600070205080204" pitchFamily="34" charset="-128"/>
              </a:rPr>
              <a:t>kathrin.sevecke@tirol-kliniken.at</a:t>
            </a:r>
          </a:p>
        </p:txBody>
      </p:sp>
      <p:sp>
        <p:nvSpPr>
          <p:cNvPr id="9728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40650" y="6477000"/>
            <a:ext cx="115252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B766F2-F647-480D-9CCD-485F88BEE51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4275776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A8A3-428B-7D4E-85F6-544EE54B687F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75856" y="188640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latin typeface="+mj-lt"/>
              </a:rPr>
              <a:t>Projektziele</a:t>
            </a:r>
            <a:endParaRPr lang="de-DE" sz="3200" b="1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981076"/>
            <a:ext cx="9144000" cy="583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Bedarfsgerechte, integrierte, qualitätsgesicherte, evidenzbasierte Behandlung und Betreuung von bis zu 120 psychisch erkrankten Kindern und Jugendlichen;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Es ist ausdrückliches Ziel, bisherige Lücken in der Versorgung zu schließen.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Teilhabe und Ermöglichung von Kontinuität an noch intakten Funktionsbereichen im familiären, schulischen und sozialen Kontext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Vermeidung von </a:t>
            </a:r>
            <a:r>
              <a:rPr lang="de-DE" sz="2000" dirty="0" err="1">
                <a:latin typeface="+mn-lt"/>
              </a:rPr>
              <a:t>Chronifizierung</a:t>
            </a:r>
            <a:r>
              <a:rPr lang="de-DE" sz="2000" dirty="0">
                <a:latin typeface="+mn-lt"/>
              </a:rPr>
              <a:t> und daraus resultierenden Folgen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Abbau von Barrieren zur Inanspruchnahme psychiatrischer Behandlung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Reduzierung der Wartezeiten auf eine dem </a:t>
            </a:r>
            <a:r>
              <a:rPr lang="de-DE" sz="2000" dirty="0" err="1">
                <a:latin typeface="+mn-lt"/>
              </a:rPr>
              <a:t>best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point</a:t>
            </a:r>
            <a:r>
              <a:rPr lang="de-DE" sz="2000" dirty="0">
                <a:latin typeface="+mn-lt"/>
              </a:rPr>
              <a:t> of care entsprechende Behandlung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Vermeidung langer und regressionsfördernder stationärer Behandlungsverläufe und Diskontinuitäten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Sicherstellung der engmaschigen Verzahnung zwischen ambulanter/stationärer Kinder- und Jugendpsychiatrie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</a:rPr>
              <a:t>Entwicklung eines strategischen Konzeptes zur Etablierung des Home-Treatment Ansatzes mit dem Ziel einer Tirol weiten Ausrollung bei positivem Ergebnis der Wirksamkeit nach erfolgter Umsetzung und Evaluation des Pilotprojektes.</a:t>
            </a: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332656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5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A8A3-428B-7D4E-85F6-544EE54B687F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91680" y="277237"/>
            <a:ext cx="6082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latin typeface="+mj-lt"/>
              </a:rPr>
              <a:t>Bevölkerung Österreichs 2022</a:t>
            </a:r>
            <a:endParaRPr lang="de-DE" sz="3200" b="1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13514" y="6093296"/>
            <a:ext cx="51773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Quelle: STATISTIK AUSTRIA, Statistik des Bevölkerungsstandes. Erstellt am 15.02.2022. - *) Vorläufige Ergebnisse.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02948" y="1844824"/>
            <a:ext cx="6738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Bevölkerung Österreich : 1.1.2022: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insgesamt 8.979.894 Personen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davon Tirol: 764.000 Personen</a:t>
            </a:r>
          </a:p>
          <a:p>
            <a:endParaRPr lang="de-AT" sz="2400" dirty="0"/>
          </a:p>
          <a:p>
            <a:endParaRPr lang="de-A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400" dirty="0"/>
          </a:p>
          <a:p>
            <a:r>
              <a:rPr lang="de-AT" sz="2400" dirty="0"/>
              <a:t>Minderjährige 0 bis 17 Jahre: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1.551.358 Personen = </a:t>
            </a:r>
            <a:r>
              <a:rPr lang="de-AT" sz="2400" b="1" dirty="0"/>
              <a:t>17,28 %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400" dirty="0"/>
              <a:t>davon Tirol: 148.100 = </a:t>
            </a:r>
            <a:r>
              <a:rPr lang="de-AT" sz="2400" b="1" dirty="0"/>
              <a:t>19,4%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6" name="Ellipse 5"/>
          <p:cNvSpPr/>
          <p:nvPr/>
        </p:nvSpPr>
        <p:spPr bwMode="auto">
          <a:xfrm>
            <a:off x="3779912" y="2492896"/>
            <a:ext cx="2520280" cy="57606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779912" y="2492896"/>
            <a:ext cx="2520280" cy="50405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635896" y="2564904"/>
            <a:ext cx="2664296" cy="504056"/>
          </a:xfrm>
          <a:prstGeom prst="ellipse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3635896" y="4725144"/>
            <a:ext cx="2664296" cy="504056"/>
          </a:xfrm>
          <a:prstGeom prst="ellipse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29186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1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84745"/>
          </a:xfrm>
        </p:spPr>
        <p:txBody>
          <a:bodyPr/>
          <a:lstStyle/>
          <a:p>
            <a:r>
              <a:rPr lang="de-DE" sz="2800" b="1" dirty="0"/>
              <a:t>Niedergelassene Fachärzte für KJP je Bundesland, Ist-Stand 2020</a:t>
            </a:r>
            <a:endParaRPr lang="de-AT" sz="2800" b="1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524000" y="1397000"/>
          <a:ext cx="609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22619630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val="2848745052"/>
                    </a:ext>
                  </a:extLst>
                </a:gridCol>
                <a:gridCol w="1895872">
                  <a:extLst>
                    <a:ext uri="{9D8B030D-6E8A-4147-A177-3AD203B41FA5}">
                      <a16:colId xmlns:a16="http://schemas.microsoft.com/office/drawing/2014/main" val="4196787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Bundesland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Vertragsärztinnen/-ärzte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Wahlärztinnen/-ärzte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2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Burgenland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0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55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Kärnten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10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3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Niederösterreich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9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6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08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Oberösterreich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5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7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01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Salzburg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77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Steiermark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10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40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177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Vorarlberg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0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05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Wien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20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8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Österreich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32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56</a:t>
                      </a:r>
                      <a:endParaRPr 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313050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251520" y="611401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Quelle: GÖG-Datenbasis 2020, basierend auf den Ärztelisten der ÖÄK/ÖZÄK und Informationen des DVSV zum Vorliegen von Kassenverträgen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4427985" y="5360521"/>
            <a:ext cx="432048" cy="42707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6444208" y="5360521"/>
            <a:ext cx="416881" cy="42707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692696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38049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AT" sz="2800" b="1" dirty="0"/>
              <a:t>KJPP in Tirol Stand 2022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1" y="1195724"/>
            <a:ext cx="8203955" cy="5049501"/>
          </a:xfrm>
        </p:spPr>
        <p:txBody>
          <a:bodyPr/>
          <a:lstStyle/>
          <a:p>
            <a:r>
              <a:rPr lang="de-AT" sz="2800" b="1" dirty="0"/>
              <a:t>Ambulant: </a:t>
            </a:r>
          </a:p>
          <a:p>
            <a:pPr lvl="1"/>
            <a:r>
              <a:rPr lang="de-AT" sz="1800" dirty="0"/>
              <a:t>2  </a:t>
            </a:r>
            <a:r>
              <a:rPr lang="de-AT" sz="1800" dirty="0" err="1"/>
              <a:t>FachärztInnen</a:t>
            </a:r>
            <a:r>
              <a:rPr lang="de-AT" sz="1800" dirty="0"/>
              <a:t> in Innsbruck</a:t>
            </a:r>
          </a:p>
          <a:p>
            <a:pPr lvl="1"/>
            <a:r>
              <a:rPr lang="de-AT" sz="1800" dirty="0"/>
              <a:t>0,5 </a:t>
            </a:r>
            <a:r>
              <a:rPr lang="de-AT" sz="1800" dirty="0" err="1"/>
              <a:t>FacharztIn</a:t>
            </a:r>
            <a:r>
              <a:rPr lang="de-AT" sz="1800" dirty="0"/>
              <a:t> im Unterland</a:t>
            </a:r>
          </a:p>
          <a:p>
            <a:pPr lvl="1"/>
            <a:r>
              <a:rPr lang="de-AT" sz="1800" dirty="0"/>
              <a:t>0,5 </a:t>
            </a:r>
            <a:r>
              <a:rPr lang="de-AT" sz="1800" dirty="0" err="1"/>
              <a:t>FachärztIn</a:t>
            </a:r>
            <a:r>
              <a:rPr lang="de-AT" sz="1800" dirty="0"/>
              <a:t> im Oberland</a:t>
            </a:r>
          </a:p>
          <a:p>
            <a:pPr lvl="1"/>
            <a:r>
              <a:rPr lang="de-AT" sz="1800" dirty="0"/>
              <a:t>0,5 </a:t>
            </a:r>
            <a:r>
              <a:rPr lang="de-AT" sz="1800" dirty="0" err="1"/>
              <a:t>FachärtzIn</a:t>
            </a:r>
            <a:r>
              <a:rPr lang="de-AT" sz="1800" dirty="0"/>
              <a:t> Privatpraxis Oberland</a:t>
            </a:r>
          </a:p>
          <a:p>
            <a:pPr marL="457200" lvl="1" indent="0">
              <a:buNone/>
            </a:pPr>
            <a:r>
              <a:rPr lang="de-AT" sz="1800" dirty="0"/>
              <a:t>     = 3,5 FTE</a:t>
            </a:r>
          </a:p>
          <a:p>
            <a:pPr marL="457200" lvl="1" indent="0">
              <a:buNone/>
            </a:pPr>
            <a:endParaRPr lang="de-AT" sz="1800" dirty="0"/>
          </a:p>
          <a:p>
            <a:pPr lvl="1"/>
            <a:r>
              <a:rPr lang="de-AT" sz="1800" dirty="0"/>
              <a:t>Ambulanz an der KJPP in Hall</a:t>
            </a:r>
            <a:br>
              <a:rPr lang="de-AT" sz="1800" dirty="0"/>
            </a:br>
            <a:endParaRPr lang="de-AT" sz="1800" dirty="0"/>
          </a:p>
          <a:p>
            <a:r>
              <a:rPr lang="de-AT" sz="2800" b="1" dirty="0"/>
              <a:t>Tagesklinik: </a:t>
            </a:r>
          </a:p>
          <a:p>
            <a:pPr lvl="1"/>
            <a:r>
              <a:rPr lang="de-AT" sz="1800" dirty="0"/>
              <a:t>6 Plätze in Hall und 5 Plätze in IBK</a:t>
            </a:r>
            <a:br>
              <a:rPr lang="de-AT" sz="1800" dirty="0"/>
            </a:br>
            <a:endParaRPr lang="de-AT" sz="1800" dirty="0"/>
          </a:p>
          <a:p>
            <a:r>
              <a:rPr lang="de-AT" sz="2800" b="1" dirty="0"/>
              <a:t>Stationär: </a:t>
            </a:r>
          </a:p>
          <a:p>
            <a:pPr lvl="1"/>
            <a:r>
              <a:rPr lang="de-AT" sz="1800" dirty="0"/>
              <a:t>37 Betten in Hall </a:t>
            </a:r>
            <a:r>
              <a:rPr lang="de-AT" sz="1800" dirty="0" smtClean="0"/>
              <a:t>(= BMZ 0,26)   </a:t>
            </a:r>
            <a:r>
              <a:rPr lang="de-DE" sz="1800" smtClean="0"/>
              <a:t>BMZ für Tirol: </a:t>
            </a:r>
            <a:r>
              <a:rPr lang="de-DE" sz="1800" smtClean="0"/>
              <a:t>0,7 </a:t>
            </a:r>
            <a:r>
              <a:rPr lang="de-DE" sz="1800" dirty="0" smtClean="0"/>
              <a:t>– 1,3</a:t>
            </a:r>
            <a:endParaRPr lang="de-AT" sz="18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dirty="0"/>
              <a:t/>
            </a:r>
            <a:br>
              <a:rPr lang="de-AT" sz="2000" dirty="0"/>
            </a:br>
            <a:endParaRPr lang="de-AT" sz="2000" dirty="0"/>
          </a:p>
          <a:p>
            <a:pPr marL="0" indent="0">
              <a:buNone/>
            </a:pPr>
            <a:r>
              <a:rPr lang="de-AT" sz="1800" dirty="0"/>
              <a:t>                     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469107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14460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1259632" y="3031627"/>
            <a:ext cx="1296144" cy="32536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2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4473"/>
          </a:xfrm>
        </p:spPr>
        <p:txBody>
          <a:bodyPr/>
          <a:lstStyle/>
          <a:p>
            <a:r>
              <a:rPr lang="de-DE" sz="2400" b="1" dirty="0"/>
              <a:t>Pat. in KJPP nach Diagnosegruppen 2020 in Österreich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D3AC8-FFB3-BE43-B315-DCBED3515DA1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124744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532970"/>
            <a:ext cx="8454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Quelle: BMSGPK: Diagnosen- und Leistungsdokumentation 2020; Berechnungen und Darstellung: GÖG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473468" y="1428732"/>
            <a:ext cx="167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inkl. </a:t>
            </a:r>
          </a:p>
          <a:p>
            <a:r>
              <a:rPr lang="de-AT" sz="1800" dirty="0"/>
              <a:t> Psycho-</a:t>
            </a:r>
            <a:r>
              <a:rPr lang="de-AT" sz="1800" dirty="0" err="1"/>
              <a:t>somatik</a:t>
            </a:r>
            <a:endParaRPr lang="de-DE" sz="18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" y="1247878"/>
            <a:ext cx="6840760" cy="5319302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 bwMode="auto">
          <a:xfrm>
            <a:off x="6876256" y="3423315"/>
            <a:ext cx="504056" cy="581749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6919843" y="5378186"/>
            <a:ext cx="416881" cy="42707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>
              <a:solidFill>
                <a:schemeClr val="tx1"/>
              </a:solidFill>
            </a:endParaRPr>
          </a:p>
        </p:txBody>
      </p:sp>
      <p:pic>
        <p:nvPicPr>
          <p:cNvPr id="1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637690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63315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3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491" y="188640"/>
            <a:ext cx="9144000" cy="792088"/>
          </a:xfrm>
        </p:spPr>
        <p:txBody>
          <a:bodyPr/>
          <a:lstStyle/>
          <a:p>
            <a:r>
              <a:rPr lang="de-AT" sz="2800" b="1" dirty="0"/>
              <a:t>Stationäre Aufenthalte KJPP</a:t>
            </a:r>
            <a:endParaRPr lang="de-DE" sz="28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D3AC8-FFB3-BE43-B315-DCBED3515DA1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-13491" y="1124744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17240" y="5924305"/>
            <a:ext cx="8363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*</a:t>
            </a:r>
            <a:r>
              <a:rPr lang="de-DE" sz="1200" dirty="0"/>
              <a:t>Quelle: BMASGK-Diagnosen- und Leistungsdokumentation 2020; Berechnungen und Darstellung:  GÖG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104769"/>
              </p:ext>
            </p:extLst>
          </p:nvPr>
        </p:nvGraphicFramePr>
        <p:xfrm>
          <a:off x="899592" y="1268760"/>
          <a:ext cx="7488831" cy="275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628">
                  <a:extLst>
                    <a:ext uri="{9D8B030D-6E8A-4147-A177-3AD203B41FA5}">
                      <a16:colId xmlns:a16="http://schemas.microsoft.com/office/drawing/2014/main" val="2408183190"/>
                    </a:ext>
                  </a:extLst>
                </a:gridCol>
                <a:gridCol w="1017899">
                  <a:extLst>
                    <a:ext uri="{9D8B030D-6E8A-4147-A177-3AD203B41FA5}">
                      <a16:colId xmlns:a16="http://schemas.microsoft.com/office/drawing/2014/main" val="3457370932"/>
                    </a:ext>
                  </a:extLst>
                </a:gridCol>
                <a:gridCol w="872485">
                  <a:extLst>
                    <a:ext uri="{9D8B030D-6E8A-4147-A177-3AD203B41FA5}">
                      <a16:colId xmlns:a16="http://schemas.microsoft.com/office/drawing/2014/main" val="1561093420"/>
                    </a:ext>
                  </a:extLst>
                </a:gridCol>
                <a:gridCol w="1163314">
                  <a:extLst>
                    <a:ext uri="{9D8B030D-6E8A-4147-A177-3AD203B41FA5}">
                      <a16:colId xmlns:a16="http://schemas.microsoft.com/office/drawing/2014/main" val="4046167072"/>
                    </a:ext>
                  </a:extLst>
                </a:gridCol>
                <a:gridCol w="799778">
                  <a:extLst>
                    <a:ext uri="{9D8B030D-6E8A-4147-A177-3AD203B41FA5}">
                      <a16:colId xmlns:a16="http://schemas.microsoft.com/office/drawing/2014/main" val="3225204383"/>
                    </a:ext>
                  </a:extLst>
                </a:gridCol>
                <a:gridCol w="1168535">
                  <a:extLst>
                    <a:ext uri="{9D8B030D-6E8A-4147-A177-3AD203B41FA5}">
                      <a16:colId xmlns:a16="http://schemas.microsoft.com/office/drawing/2014/main" val="3917862681"/>
                    </a:ext>
                  </a:extLst>
                </a:gridCol>
                <a:gridCol w="945192">
                  <a:extLst>
                    <a:ext uri="{9D8B030D-6E8A-4147-A177-3AD203B41FA5}">
                      <a16:colId xmlns:a16="http://schemas.microsoft.com/office/drawing/2014/main" val="3723768383"/>
                    </a:ext>
                  </a:extLst>
                </a:gridCol>
              </a:tblGrid>
              <a:tr h="1563312"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Österreich*</a:t>
                      </a:r>
                    </a:p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Pat.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Aufent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halte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Belagstage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Belags-tage pro Pat.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Belagstage pro Aufenthalt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Wieder-aufnahme-rate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075412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r>
                        <a:rPr lang="de-AT" dirty="0"/>
                        <a:t>Männlich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30.741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544985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r>
                        <a:rPr lang="de-AT" dirty="0"/>
                        <a:t>Weiblich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4.299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71.488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61849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r>
                        <a:rPr lang="de-AT" dirty="0"/>
                        <a:t>Gesamt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6.529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102.229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322"/>
                  </a:ext>
                </a:extLst>
              </a:tr>
            </a:tbl>
          </a:graphicData>
        </a:graphic>
      </p:graphicFrame>
      <p:sp>
        <p:nvSpPr>
          <p:cNvPr id="9" name="Ellipse 8"/>
          <p:cNvSpPr/>
          <p:nvPr/>
        </p:nvSpPr>
        <p:spPr bwMode="auto">
          <a:xfrm>
            <a:off x="5364088" y="3595114"/>
            <a:ext cx="2808312" cy="44060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99678"/>
              </p:ext>
            </p:extLst>
          </p:nvPr>
        </p:nvGraphicFramePr>
        <p:xfrm>
          <a:off x="899592" y="4221088"/>
          <a:ext cx="748883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4439120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047365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93515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8605448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047419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880143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3723924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Tirol</a:t>
                      </a:r>
                    </a:p>
                    <a:p>
                      <a:pPr algn="ctr"/>
                      <a:r>
                        <a:rPr lang="de-AT" dirty="0">
                          <a:solidFill>
                            <a:schemeClr val="tx1"/>
                          </a:solidFill>
                        </a:rPr>
                        <a:t>2020/2021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Pat.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200" dirty="0" err="1">
                          <a:solidFill>
                            <a:schemeClr val="tx1"/>
                          </a:solidFill>
                        </a:rPr>
                        <a:t>Aufent</a:t>
                      </a:r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halte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Belagstage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Belags-tage/Pat.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Belagstage/</a:t>
                      </a:r>
                      <a:r>
                        <a:rPr lang="de-AT" sz="1200" baseline="0" dirty="0">
                          <a:solidFill>
                            <a:schemeClr val="tx1"/>
                          </a:solidFill>
                        </a:rPr>
                        <a:t> Aufenthalt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Wieder-</a:t>
                      </a:r>
                    </a:p>
                    <a:p>
                      <a:r>
                        <a:rPr lang="de-AT" sz="1200" dirty="0">
                          <a:solidFill>
                            <a:schemeClr val="tx1"/>
                          </a:solidFill>
                        </a:rPr>
                        <a:t>aufnahme-rate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29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dirty="0"/>
                        <a:t>Gesamt 2020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378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675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9.232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10,5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17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dirty="0"/>
                        <a:t>Gesamt 2021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428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834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9.877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19,3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44351"/>
                  </a:ext>
                </a:extLst>
              </a:tr>
            </a:tbl>
          </a:graphicData>
        </a:graphic>
      </p:graphicFrame>
      <p:pic>
        <p:nvPicPr>
          <p:cNvPr id="1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" y="620688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33" y="474542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-1692696" y="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364088" y="4725144"/>
            <a:ext cx="3010845" cy="7920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364088" y="4725144"/>
            <a:ext cx="2808312" cy="7920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364088" y="4725144"/>
            <a:ext cx="2880320" cy="7920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932040" y="4797152"/>
            <a:ext cx="3672408" cy="877704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AT" sz="2800" b="1" dirty="0"/>
              <a:t>Warteliste KJPP Stand 26.09.22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2000" dirty="0"/>
          </a:p>
          <a:p>
            <a:endParaRPr lang="de-AT" sz="2000" dirty="0"/>
          </a:p>
          <a:p>
            <a:endParaRPr lang="de-AT" sz="2000" dirty="0"/>
          </a:p>
          <a:p>
            <a:endParaRPr lang="de-AT" sz="2000" dirty="0"/>
          </a:p>
          <a:p>
            <a:endParaRPr lang="de-AT" sz="2000" dirty="0"/>
          </a:p>
          <a:p>
            <a:endParaRPr lang="de-AT" sz="2000" dirty="0"/>
          </a:p>
          <a:p>
            <a:endParaRPr lang="de-AT" sz="2000" dirty="0"/>
          </a:p>
          <a:p>
            <a:pPr marL="0" indent="0">
              <a:buNone/>
            </a:pPr>
            <a:r>
              <a:rPr lang="de-AT" sz="2400" b="1" dirty="0"/>
              <a:t>        Summe:                    100</a:t>
            </a:r>
          </a:p>
          <a:p>
            <a:pPr marL="0" indent="0">
              <a:buNone/>
            </a:pPr>
            <a:endParaRPr lang="de-AT" sz="2400" b="1" dirty="0"/>
          </a:p>
          <a:p>
            <a:pPr marL="0" indent="0">
              <a:buNone/>
            </a:pPr>
            <a:r>
              <a:rPr lang="de-AT" sz="2000" b="1" dirty="0"/>
              <a:t>        Wartezeit auf ambulanten Ersttermin: 2 – 3 Wochen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707B-DD8D-E44F-B17D-B3A7C8E3C401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1052736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763205" cy="4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02560"/>
            <a:ext cx="755576" cy="6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78979"/>
              </p:ext>
            </p:extLst>
          </p:nvPr>
        </p:nvGraphicFramePr>
        <p:xfrm>
          <a:off x="1187624" y="1481138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490038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34752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Stationen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/>
                        <a:t>PatientInnen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0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800" dirty="0"/>
                        <a:t>Abhängigkeits-Station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20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0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800" dirty="0"/>
                        <a:t>Jugend-Station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64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800" dirty="0"/>
                        <a:t>Essstörungs-Station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14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79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800" dirty="0"/>
                        <a:t>Tagesklinik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  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47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800" dirty="0"/>
                        <a:t>Kinder-Station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23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73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800" u="none" dirty="0"/>
                        <a:t>Eltern-Kind-Station</a:t>
                      </a:r>
                      <a:endParaRPr lang="de-DE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22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7744"/>
                  </a:ext>
                </a:extLst>
              </a:tr>
            </a:tbl>
          </a:graphicData>
        </a:graphic>
      </p:graphicFrame>
      <p:sp>
        <p:nvSpPr>
          <p:cNvPr id="9" name="Ellipse 8"/>
          <p:cNvSpPr/>
          <p:nvPr/>
        </p:nvSpPr>
        <p:spPr bwMode="auto">
          <a:xfrm>
            <a:off x="3707904" y="4207849"/>
            <a:ext cx="1296144" cy="373279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580112" y="5013176"/>
            <a:ext cx="2016224" cy="50405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63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Microsoft Office PowerPoint</Application>
  <PresentationFormat>Bildschirmpräsentation (4:3)</PresentationFormat>
  <Paragraphs>400</Paragraphs>
  <Slides>31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MS PGothic</vt:lpstr>
      <vt:lpstr>MS PGothic</vt:lpstr>
      <vt:lpstr>Arial</vt:lpstr>
      <vt:lpstr>Comic Sans MS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Niedergelassene Fachärzte für KJP je Bundesland, Ist-Stand 2020</vt:lpstr>
      <vt:lpstr>KJPP in Tirol Stand 2022</vt:lpstr>
      <vt:lpstr>Pat. in KJPP nach Diagnosegruppen 2020 in Österreich</vt:lpstr>
      <vt:lpstr>Stationäre Aufenthalte KJPP</vt:lpstr>
      <vt:lpstr>Warteliste KJPP Stand 26.09.22</vt:lpstr>
      <vt:lpstr>Bettenmessziffer* 2020</vt:lpstr>
      <vt:lpstr>Psychotherapeutische Versorgung bei Kindern und Jugendlichen </vt:lpstr>
      <vt:lpstr>Mental-Health-Reha-Kliniken</vt:lpstr>
      <vt:lpstr>PowerPoint-Präsentation</vt:lpstr>
      <vt:lpstr>PowerPoint-Präsentation</vt:lpstr>
      <vt:lpstr>Akutvorstellungen KJP Hall: vor Corona (2018/19) vs. Corona (2020/21)</vt:lpstr>
      <vt:lpstr>Vorstellungsgründe KJP Hall: vor Corona (2018/19) vs. Corona (2020/21)</vt:lpstr>
      <vt:lpstr>PowerPoint-Präsentation</vt:lpstr>
      <vt:lpstr>Conclusio</vt:lpstr>
      <vt:lpstr> Verantwortung übernehmen</vt:lpstr>
      <vt:lpstr>Zukunft – Versorgung</vt:lpstr>
      <vt:lpstr>PowerPoint-Präsentation</vt:lpstr>
      <vt:lpstr>PowerPoint-Präsentation</vt:lpstr>
      <vt:lpstr>Förderung der Mental Health Literacy in den Schulen der Euregie-GetFit4 MentalHealth</vt:lpstr>
      <vt:lpstr>PowerPoint-Präsentation</vt:lpstr>
      <vt:lpstr>Emotionale Ebene</vt:lpstr>
      <vt:lpstr>Verhaltensebene</vt:lpstr>
      <vt:lpstr>Ausblick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 Sevecke</dc:creator>
  <cp:lastModifiedBy>BORTOLOTTI Claudia,Mag. BSc</cp:lastModifiedBy>
  <cp:revision>625</cp:revision>
  <cp:lastPrinted>2022-09-20T11:54:24Z</cp:lastPrinted>
  <dcterms:created xsi:type="dcterms:W3CDTF">2019-06-13T18:44:18Z</dcterms:created>
  <dcterms:modified xsi:type="dcterms:W3CDTF">2022-09-26T09:40:14Z</dcterms:modified>
</cp:coreProperties>
</file>