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0" r:id="rId3"/>
    <p:sldId id="285" r:id="rId4"/>
    <p:sldId id="274" r:id="rId5"/>
    <p:sldId id="286" r:id="rId6"/>
    <p:sldId id="287" r:id="rId7"/>
    <p:sldId id="282" r:id="rId8"/>
    <p:sldId id="283" r:id="rId9"/>
    <p:sldId id="281" r:id="rId10"/>
    <p:sldId id="288" r:id="rId11"/>
    <p:sldId id="289" r:id="rId12"/>
    <p:sldId id="258" r:id="rId13"/>
  </p:sldIdLst>
  <p:sldSz cx="9144000" cy="5143500" type="screen16x9"/>
  <p:notesSz cx="7102475" cy="10231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8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58"/>
    <a:srgbClr val="000099"/>
    <a:srgbClr val="E6EFF3"/>
    <a:srgbClr val="E63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818" autoAdjust="0"/>
  </p:normalViewPr>
  <p:slideViewPr>
    <p:cSldViewPr snapToGrid="0" snapToObjects="1">
      <p:cViewPr varScale="1">
        <p:scale>
          <a:sx n="131" d="100"/>
          <a:sy n="131" d="100"/>
        </p:scale>
        <p:origin x="126" y="390"/>
      </p:cViewPr>
      <p:guideLst>
        <p:guide orient="horz" pos="668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88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.share.tirol.local\DAT\3410007\Praes6-Ltg\1%20Brigitte\T&#228;tix%2021%2022\schulpsychologie_berichte%20Tirol%2010.8.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.share.tirol.local\DAT\3410007\Praes6-Ltg\1%20Brigitte\T&#228;tix%2021%2022\Fertige%20Berichte\Tirol%20gesamt%208.9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.share.tirol.local\DAT\3410007\Praes6-Ltg\1%20Brigitte\T&#228;tix%2021%2022\Fertige%20Berichte\Tirol%20gesamt%208.9.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.share.tirol.local\DAT\3410007\Praes6-Ltg\1%20Brigitte\MIT\Berichte\MIT%20SJ%2021_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>
                <a:solidFill>
                  <a:srgbClr val="000099"/>
                </a:solidFill>
              </a:rPr>
              <a:t>Beratung von SchülerInnen nach Anmeldegrund</a:t>
            </a:r>
          </a:p>
        </c:rich>
      </c:tx>
      <c:layout>
        <c:manualLayout>
          <c:xMode val="edge"/>
          <c:yMode val="edge"/>
          <c:x val="0.19215587559584021"/>
          <c:y val="1.7752961529472151E-2"/>
        </c:manualLayout>
      </c:layout>
      <c:overlay val="1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0F5-4241-B088-7113C1C52A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F5-4241-B088-7113C1C52A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0F5-4241-B088-7113C1C52A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0F5-4241-B088-7113C1C52AB7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2752266204371"/>
                      <c:h val="0.15491735612261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F5-4241-B088-7113C1C52A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0F5-4241-B088-7113C1C52AB7}"/>
                </c:ext>
              </c:extLst>
            </c:dLbl>
            <c:dLbl>
              <c:idx val="2"/>
              <c:layout>
                <c:manualLayout>
                  <c:x val="4.0923460806819828E-2"/>
                  <c:y val="0.281560925560235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 smtClean="0"/>
                      <a:t>Lernen</a:t>
                    </a:r>
                    <a:r>
                      <a:rPr lang="en-US" baseline="0" dirty="0" smtClean="0"/>
                      <a:t>/</a:t>
                    </a:r>
                    <a:r>
                      <a:rPr lang="en-US" baseline="0" dirty="0" err="1" smtClean="0"/>
                      <a:t>Verhalten</a:t>
                    </a:r>
                    <a:r>
                      <a:rPr lang="en-US" baseline="0" dirty="0" smtClean="0"/>
                      <a:t>/</a:t>
                    </a:r>
                    <a:r>
                      <a:rPr lang="en-US" baseline="0" dirty="0" err="1" smtClean="0"/>
                      <a:t>Emotionales</a:t>
                    </a:r>
                    <a:r>
                      <a:rPr lang="en-US" baseline="0" dirty="0" smtClean="0"/>
                      <a:t> </a:t>
                    </a:r>
                    <a:fld id="{0DC2CE10-6277-49F5-8F73-CA291AF8C6B0}" type="PERCENTAGE">
                      <a:rPr lang="en-US" baseline="0" smtClean="0"/>
                      <a:pPr>
                        <a:defRPr/>
                      </a:pPr>
                      <a:t>[PROZENTSATZ]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42534110715664"/>
                      <c:h val="0.154917356122612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F5-4241-B088-7113C1C52AB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0F5-4241-B088-7113C1C52AB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'Tab.2 Kontakte'!$A$6:$A$9</c:f>
              <c:strCache>
                <c:ptCount val="4"/>
                <c:pt idx="0">
                  <c:v>Bildungsberatung</c:v>
                </c:pt>
                <c:pt idx="1">
                  <c:v>Lernen</c:v>
                </c:pt>
                <c:pt idx="2">
                  <c:v>Lernen/Verhalten/Emot.</c:v>
                </c:pt>
                <c:pt idx="3">
                  <c:v>Krise</c:v>
                </c:pt>
              </c:strCache>
            </c:strRef>
          </c:cat>
          <c:val>
            <c:numRef>
              <c:f>'Tab.2 Kontakte'!$I$6:$I$9</c:f>
              <c:numCache>
                <c:formatCode>General</c:formatCode>
                <c:ptCount val="4"/>
                <c:pt idx="0">
                  <c:v>1772</c:v>
                </c:pt>
                <c:pt idx="1">
                  <c:v>6273</c:v>
                </c:pt>
                <c:pt idx="2">
                  <c:v>3974</c:v>
                </c:pt>
                <c:pt idx="3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F5-4241-B088-7113C1C52AB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156-4425-BABB-9026958E88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156-4425-BABB-9026958E88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156-4425-BABB-9026958E88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156-4425-BABB-9026958E887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156-4425-BABB-9026958E88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156-4425-BABB-9026958E88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156-4425-BABB-9026958E887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156-4425-BABB-9026958E887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'Tab.2 Kontakte'!$K$10:$N$10</c:f>
              <c:strCache>
                <c:ptCount val="4"/>
                <c:pt idx="0">
                  <c:v>Sonstige</c:v>
                </c:pt>
                <c:pt idx="1">
                  <c:v>Eltern</c:v>
                </c:pt>
                <c:pt idx="2">
                  <c:v>SchülerInnen</c:v>
                </c:pt>
                <c:pt idx="3">
                  <c:v>LehrerInnen</c:v>
                </c:pt>
              </c:strCache>
            </c:strRef>
          </c:cat>
          <c:val>
            <c:numRef>
              <c:f>'Tab.2 Kontakte'!$K$11:$N$11</c:f>
              <c:numCache>
                <c:formatCode>General</c:formatCode>
                <c:ptCount val="4"/>
                <c:pt idx="0">
                  <c:v>3169</c:v>
                </c:pt>
                <c:pt idx="1">
                  <c:v>6287</c:v>
                </c:pt>
                <c:pt idx="2">
                  <c:v>8848</c:v>
                </c:pt>
                <c:pt idx="3">
                  <c:v>7856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56-4425-BABB-9026958E887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4A1-43AF-A228-F8959D4BC2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4A1-43AF-A228-F8959D4BC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4A1-43AF-A228-F8959D4BC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4A1-43AF-A228-F8959D4BC24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3151 </a:t>
                    </a:r>
                    <a:fld id="{D239F9A6-011E-49BC-BD25-7451690FFC79}" type="CATEGORYNAME">
                      <a:rPr lang="en-US" smtClean="0"/>
                      <a:pPr>
                        <a:defRPr/>
                      </a:pPr>
                      <a:t>[RUBRIKENNAME]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A1-43AF-A228-F8959D4BC248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5601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fld id="{CB4F7A8F-F3F4-4F4E-9090-1EE7B350FC5A}" type="CATEGORYNAME">
                      <a:rPr lang="en-US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[RUBRIKENNAME]</a:t>
                    </a:fld>
                    <a:endParaRPr lang="en-US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09733158355205"/>
                      <c:h val="0.29641221930592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A1-43AF-A228-F8959D4BC248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1202 </a:t>
                    </a:r>
                    <a:fld id="{49819F41-DD1F-42F4-9ABF-5D375080FB5F}" type="CATEGORYNAME">
                      <a:rPr lang="en-US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[RUBRIKENNAME]</a:t>
                    </a:fld>
                    <a:endPara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63888888888889"/>
                      <c:h val="0.158356663750364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A1-43AF-A228-F8959D4BC248}"/>
                </c:ext>
              </c:extLst>
            </c:dLbl>
            <c:dLbl>
              <c:idx val="3"/>
              <c:layout>
                <c:manualLayout>
                  <c:x val="6.111111111111106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rgbClr val="E6320F"/>
                        </a:solidFill>
                      </a:rPr>
                      <a:t>705 </a:t>
                    </a:r>
                    <a:fld id="{7797D88E-E91B-46FE-996B-4CB172776029}" type="CATEGORYNAME">
                      <a:rPr lang="en-US" baseline="0" smtClean="0">
                        <a:solidFill>
                          <a:srgbClr val="E6320F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[RUBRIKENNAME]</a:t>
                    </a:fld>
                    <a:endParaRPr lang="en-US" baseline="0" dirty="0" smtClean="0">
                      <a:solidFill>
                        <a:srgbClr val="E6320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4A1-43AF-A228-F8959D4BC24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Tabelle1!$H$9:$K$9</c:f>
              <c:strCache>
                <c:ptCount val="4"/>
                <c:pt idx="0">
                  <c:v>SchülerInnen</c:v>
                </c:pt>
                <c:pt idx="1">
                  <c:v>LehrerInnen und SchulleiterInnen</c:v>
                </c:pt>
                <c:pt idx="2">
                  <c:v>Eltern</c:v>
                </c:pt>
                <c:pt idx="3">
                  <c:v>Sonstige</c:v>
                </c:pt>
              </c:strCache>
            </c:strRef>
          </c:cat>
          <c:val>
            <c:numRef>
              <c:f>Tabelle1!$H$10:$K$10</c:f>
              <c:numCache>
                <c:formatCode>General</c:formatCode>
                <c:ptCount val="4"/>
                <c:pt idx="0">
                  <c:v>3151</c:v>
                </c:pt>
                <c:pt idx="1">
                  <c:v>5601</c:v>
                </c:pt>
                <c:pt idx="2">
                  <c:v>1202</c:v>
                </c:pt>
                <c:pt idx="3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A1-43AF-A228-F8959D4BC248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738" y="9719866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22.09.2022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3077740" y="9718090"/>
            <a:ext cx="945353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106" y="389755"/>
            <a:ext cx="1433170" cy="34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738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22.09.2022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79400" y="695325"/>
            <a:ext cx="7661275" cy="4310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93228" y="5115720"/>
            <a:ext cx="5318597" cy="434836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18090"/>
            <a:ext cx="3077739" cy="51157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77740" y="9718090"/>
            <a:ext cx="945353" cy="513348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79400" y="695325"/>
            <a:ext cx="7661275" cy="43100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Sj 2017/18</a:t>
            </a:r>
          </a:p>
          <a:p>
            <a:r>
              <a:rPr lang="de-AT" dirty="0"/>
              <a:t>BB = 34,5 %</a:t>
            </a:r>
          </a:p>
          <a:p>
            <a:r>
              <a:rPr lang="de-AT" dirty="0"/>
              <a:t>LE =</a:t>
            </a:r>
            <a:r>
              <a:rPr lang="de-AT" baseline="0" dirty="0"/>
              <a:t> 23,5 %</a:t>
            </a:r>
          </a:p>
          <a:p>
            <a:r>
              <a:rPr lang="de-AT" baseline="0" dirty="0"/>
              <a:t>LVE = 35,7 %</a:t>
            </a:r>
          </a:p>
          <a:p>
            <a:r>
              <a:rPr lang="de-AT" baseline="0" dirty="0"/>
              <a:t>KI = 6,3 %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ABE17-6727-4FD8-97FF-9476CCF3C4D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12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060450"/>
            <a:ext cx="7978526" cy="996791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125004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bildung-tirol.gv.at</a:t>
            </a:r>
          </a:p>
        </p:txBody>
      </p:sp>
      <p:pic>
        <p:nvPicPr>
          <p:cNvPr id="9" name="Grafik 8" descr="Bildungsdirektion&#10;Tirol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800" y="208800"/>
            <a:ext cx="2606040" cy="628650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983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630800"/>
            <a:ext cx="3813175" cy="29761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630800"/>
            <a:ext cx="3812400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004430"/>
            <a:ext cx="5389200" cy="1063206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>
                <a:latin typeface="Arial"/>
                <a:cs typeface="Arial"/>
              </a:defRPr>
            </a:lvl1pPr>
            <a:lvl2pPr marL="792000" indent="-216000">
              <a:lnSpc>
                <a:spcPts val="3000"/>
              </a:lnSpc>
              <a:spcBef>
                <a:spcPts val="0"/>
              </a:spcBef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1152000" indent="-2160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400">
                <a:latin typeface="Arial"/>
                <a:cs typeface="Arial"/>
              </a:defRPr>
            </a:lvl3pPr>
            <a:lvl4pPr marL="1584000" indent="-216000">
              <a:lnSpc>
                <a:spcPts val="3000"/>
              </a:lnSpc>
              <a:spcBef>
                <a:spcPts val="0"/>
              </a:spcBef>
              <a:buFont typeface="Symbol" charset="2"/>
              <a:buChar char="-"/>
              <a:defRPr sz="2400">
                <a:latin typeface="Arial"/>
                <a:cs typeface="Arial"/>
              </a:defRPr>
            </a:lvl4pPr>
            <a:lvl5pPr marL="2052000" indent="-216000">
              <a:lnSpc>
                <a:spcPts val="3000"/>
              </a:lnSpc>
              <a:spcBef>
                <a:spcPts val="0"/>
              </a:spcBef>
              <a:buFontTx/>
              <a:buChar char="»"/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4000"/>
            <a:ext cx="6769100" cy="6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973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054894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623576"/>
            <a:ext cx="7978525" cy="29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Präsentationstitel</a:t>
            </a:r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bildung-tirol.gv.at</a:t>
            </a:r>
          </a:p>
        </p:txBody>
      </p:sp>
      <p:pic>
        <p:nvPicPr>
          <p:cNvPr id="12" name="Grafik 11" descr="Bildungsdirektion&#10;Tirol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800" y="208800"/>
            <a:ext cx="2606040" cy="628650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3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brigitte.thoeny@bildung-tirol.gv.a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ildung-tirol.gv.at/service/schulpsycholog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 txBox="1">
            <a:spLocks noChangeArrowheads="1"/>
          </p:cNvSpPr>
          <p:nvPr/>
        </p:nvSpPr>
        <p:spPr bwMode="auto">
          <a:xfrm>
            <a:off x="395288" y="4893469"/>
            <a:ext cx="2133600" cy="21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de-AT" dirty="0"/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 bwMode="auto">
          <a:xfrm>
            <a:off x="4995243" y="4682728"/>
            <a:ext cx="4139951" cy="21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de-AT" dirty="0">
                <a:solidFill>
                  <a:srgbClr val="0070C0"/>
                </a:solidFill>
              </a:rPr>
              <a:t>Dr. Brigitte Thöny </a:t>
            </a:r>
          </a:p>
          <a:p>
            <a:pPr algn="r">
              <a:defRPr/>
            </a:pPr>
            <a:r>
              <a:rPr lang="de-AT" dirty="0">
                <a:solidFill>
                  <a:srgbClr val="0070C0"/>
                </a:solidFill>
              </a:rPr>
              <a:t>Abteilungsleitung Schulpsychologie</a:t>
            </a: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748401"/>
            <a:ext cx="8662310" cy="3618402"/>
          </a:xfrm>
          <a:prstGeom prst="rect">
            <a:avLst/>
          </a:prstGeom>
          <a:solidFill>
            <a:srgbClr val="FFEFCF"/>
          </a:solidFill>
        </p:spPr>
      </p:pic>
      <p:sp>
        <p:nvSpPr>
          <p:cNvPr id="2" name="Textfeld 1"/>
          <p:cNvSpPr txBox="1"/>
          <p:nvPr/>
        </p:nvSpPr>
        <p:spPr>
          <a:xfrm>
            <a:off x="4438650" y="4360307"/>
            <a:ext cx="47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33CC"/>
                </a:solidFill>
              </a:rPr>
              <a:t>Schulpsychologie &amp; Schulärztlicher Dienst</a:t>
            </a:r>
            <a:endParaRPr lang="de-AT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06780"/>
              </p:ext>
            </p:extLst>
          </p:nvPr>
        </p:nvGraphicFramePr>
        <p:xfrm>
          <a:off x="395288" y="729000"/>
          <a:ext cx="8258594" cy="388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6"/>
          <p:cNvSpPr/>
          <p:nvPr/>
        </p:nvSpPr>
        <p:spPr>
          <a:xfrm>
            <a:off x="2592388" y="17500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AT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Beratungen der SchulpsychologInnen mit SchülerInnen, Eltern, Lehrpersonen und anderen </a:t>
            </a:r>
            <a:r>
              <a:rPr lang="de-AT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 2021/22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2681111" y="4365239"/>
            <a:ext cx="3665992" cy="69655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Untersuchung und Beratung von 2900 SchülerInnen  </a:t>
            </a:r>
            <a:r>
              <a:rPr lang="de-AT" dirty="0" smtClean="0">
                <a:latin typeface="Calibri" panose="020F0502020204030204" pitchFamily="34" charset="0"/>
                <a:cs typeface="Calibri" panose="020F0502020204030204" pitchFamily="34" charset="0"/>
              </a:rPr>
              <a:t>Insgesamt 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26.160</a:t>
            </a:r>
            <a:r>
              <a:rPr lang="de-AT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Beratungsgespräche</a:t>
            </a:r>
            <a:r>
              <a:rPr lang="de-AT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mit SchülerInnen,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AT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ltern, Lehrpersonen, Unterstützungspersonal und anderen</a:t>
            </a:r>
            <a:endParaRPr lang="de-A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928928"/>
              </p:ext>
            </p:extLst>
          </p:nvPr>
        </p:nvGraphicFramePr>
        <p:xfrm>
          <a:off x="2260396" y="1250899"/>
          <a:ext cx="5508346" cy="320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8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91342"/>
              </p:ext>
            </p:extLst>
          </p:nvPr>
        </p:nvGraphicFramePr>
        <p:xfrm>
          <a:off x="2260397" y="1558594"/>
          <a:ext cx="5153558" cy="319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/>
          <p:cNvSpPr/>
          <p:nvPr/>
        </p:nvSpPr>
        <p:spPr>
          <a:xfrm>
            <a:off x="2542032" y="98405"/>
            <a:ext cx="501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solidFill>
                  <a:srgbClr val="0032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Beratungen </a:t>
            </a:r>
            <a:r>
              <a:rPr lang="de-AT" b="1" dirty="0" smtClean="0">
                <a:solidFill>
                  <a:srgbClr val="0032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Mobilen Interkulturellen Teams mit </a:t>
            </a:r>
            <a:r>
              <a:rPr lang="de-AT" b="1" dirty="0">
                <a:solidFill>
                  <a:srgbClr val="0032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SchülerInnen, Eltern, Lehrpersonen und anderen </a:t>
            </a:r>
            <a:br>
              <a:rPr lang="de-AT" b="1" dirty="0">
                <a:solidFill>
                  <a:srgbClr val="00325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b="1" dirty="0">
                <a:solidFill>
                  <a:srgbClr val="0032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 2021/22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1825144" y="4637837"/>
            <a:ext cx="5731458" cy="43891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10.659 Beratungsgespräche </a:t>
            </a: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mit SchülerInnen, Eltern, Lehrpersonen, Unterstützungspersonal und anderen</a:t>
            </a:r>
          </a:p>
          <a:p>
            <a:pPr algn="ctr"/>
            <a:endParaRPr lang="de-A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251550" y="2064949"/>
            <a:ext cx="5389200" cy="1063206"/>
          </a:xfrm>
        </p:spPr>
        <p:txBody>
          <a:bodyPr/>
          <a:lstStyle/>
          <a:p>
            <a:pPr algn="ctr"/>
            <a:r>
              <a:rPr lang="de-AT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  <a:br>
              <a:rPr lang="de-AT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  <a:endParaRPr lang="de-DE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Brigitte Thöny</a:t>
            </a:r>
          </a:p>
          <a:p>
            <a:r>
              <a:rPr lang="de-DE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Bildungsdirektion für Tirol</a:t>
            </a:r>
            <a:br>
              <a:rPr lang="de-DE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Abt. Schulpsychologie &amp; Schulärztl. Dienst</a:t>
            </a:r>
          </a:p>
          <a:p>
            <a:r>
              <a:rPr lang="de-D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brigitte.thoeny@bildung-tirol.gv.at</a:t>
            </a:r>
            <a:endParaRPr lang="de-DE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Tel.: 0512 9012 9260</a:t>
            </a:r>
            <a:endParaRPr lang="de-DE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6"/>
          <p:cNvSpPr txBox="1">
            <a:spLocks/>
          </p:cNvSpPr>
          <p:nvPr/>
        </p:nvSpPr>
        <p:spPr>
          <a:xfrm>
            <a:off x="2491629" y="773516"/>
            <a:ext cx="5389200" cy="106320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rgbClr val="000099"/>
              </a:solidFill>
            </a:endParaRPr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539750" y="1018188"/>
            <a:ext cx="7298801" cy="106320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https://bildung-tirol.gv.at/service/schulpsychologie</a:t>
            </a:r>
          </a:p>
        </p:txBody>
      </p:sp>
    </p:spTree>
    <p:extLst>
      <p:ext uri="{BB962C8B-B14F-4D97-AF65-F5344CB8AC3E}">
        <p14:creationId xmlns:p14="http://schemas.microsoft.com/office/powerpoint/2010/main" val="27591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31990"/>
            <a:ext cx="2051720" cy="411509"/>
          </a:xfrm>
          <a:prstGeom prst="rect">
            <a:avLst/>
          </a:prstGeom>
        </p:spPr>
      </p:pic>
      <p:sp>
        <p:nvSpPr>
          <p:cNvPr id="5" name="Rectangle 18"/>
          <p:cNvSpPr txBox="1">
            <a:spLocks noChangeArrowheads="1"/>
          </p:cNvSpPr>
          <p:nvPr/>
        </p:nvSpPr>
        <p:spPr bwMode="auto">
          <a:xfrm>
            <a:off x="395288" y="4893469"/>
            <a:ext cx="2133600" cy="21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167716" cy="50542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38425" y="0"/>
            <a:ext cx="445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2528888" y="488188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0033CC"/>
                </a:solidFill>
                <a:hlinkClick r:id="rId4"/>
              </a:rPr>
              <a:t>https://</a:t>
            </a:r>
            <a:r>
              <a:rPr lang="de-AT" sz="1400" dirty="0" smtClean="0">
                <a:solidFill>
                  <a:srgbClr val="0033CC"/>
                </a:solidFill>
                <a:hlinkClick r:id="rId4"/>
              </a:rPr>
              <a:t>bildung-tirol.gv.at/service/schulpsychologie</a:t>
            </a:r>
            <a:endParaRPr lang="de-AT" sz="1400" dirty="0" smtClean="0">
              <a:solidFill>
                <a:srgbClr val="0033CC"/>
              </a:solidFill>
            </a:endParaRPr>
          </a:p>
          <a:p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652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31990"/>
            <a:ext cx="2051720" cy="411509"/>
          </a:xfrm>
          <a:prstGeom prst="rect">
            <a:avLst/>
          </a:prstGeom>
        </p:spPr>
      </p:pic>
      <p:sp>
        <p:nvSpPr>
          <p:cNvPr id="5" name="Rectangle 18"/>
          <p:cNvSpPr txBox="1">
            <a:spLocks noChangeArrowheads="1"/>
          </p:cNvSpPr>
          <p:nvPr/>
        </p:nvSpPr>
        <p:spPr bwMode="auto">
          <a:xfrm>
            <a:off x="395288" y="4893469"/>
            <a:ext cx="2133600" cy="21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06"/>
            <a:ext cx="7191208" cy="49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4024" y="828675"/>
            <a:ext cx="8500464" cy="401002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>
                <a:solidFill>
                  <a:srgbClr val="000099"/>
                </a:solidFill>
              </a:rPr>
              <a:t>Persönliches Gespräch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>
                <a:solidFill>
                  <a:srgbClr val="000099"/>
                </a:solidFill>
              </a:rPr>
              <a:t>Diagnostische Untersuchung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>
                <a:solidFill>
                  <a:srgbClr val="000099"/>
                </a:solidFill>
              </a:rPr>
              <a:t>Besprechung mit dem Schüler/der Schülerin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>
                <a:solidFill>
                  <a:srgbClr val="000099"/>
                </a:solidFill>
              </a:rPr>
              <a:t>Beratungsgespräch mit den </a:t>
            </a:r>
            <a:r>
              <a:rPr lang="de-AT" dirty="0" smtClean="0">
                <a:solidFill>
                  <a:srgbClr val="000099"/>
                </a:solidFill>
              </a:rPr>
              <a:t>Eltern und dem Schulkind</a:t>
            </a:r>
            <a:endParaRPr lang="de-AT" dirty="0">
              <a:solidFill>
                <a:srgbClr val="000099"/>
              </a:solidFill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 smtClean="0">
                <a:solidFill>
                  <a:srgbClr val="000099"/>
                </a:solidFill>
              </a:rPr>
              <a:t>Auf Wunsch der Eltern/des Schulkindes Vernetzung </a:t>
            </a:r>
            <a:r>
              <a:rPr lang="de-AT" dirty="0">
                <a:solidFill>
                  <a:srgbClr val="000099"/>
                </a:solidFill>
              </a:rPr>
              <a:t>mit Schule und Unterstützungssystemen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>
                <a:solidFill>
                  <a:srgbClr val="000099"/>
                </a:solidFill>
              </a:rPr>
              <a:t>Begleitung, wenn nötig                        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de-AT" dirty="0">
                <a:solidFill>
                  <a:srgbClr val="000099"/>
                </a:solidFill>
              </a:rPr>
              <a:t>Betreuung, wenn nötig</a:t>
            </a: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395288" y="4893469"/>
            <a:ext cx="2133600" cy="21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de-AT" dirty="0"/>
          </a:p>
        </p:txBody>
      </p:sp>
      <p:pic>
        <p:nvPicPr>
          <p:cNvPr id="8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2" y="4731990"/>
            <a:ext cx="1473957" cy="411509"/>
          </a:xfrm>
          <a:prstGeom prst="rect">
            <a:avLst/>
          </a:prstGeom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3851475" y="245069"/>
            <a:ext cx="2481087" cy="675000"/>
          </a:xfrm>
        </p:spPr>
        <p:txBody>
          <a:bodyPr/>
          <a:lstStyle/>
          <a:p>
            <a:r>
              <a:rPr lang="de-AT" dirty="0">
                <a:solidFill>
                  <a:srgbClr val="000099"/>
                </a:solidFill>
              </a:rPr>
              <a:t>Vorgehensweise</a:t>
            </a:r>
          </a:p>
        </p:txBody>
      </p:sp>
    </p:spTree>
    <p:extLst>
      <p:ext uri="{BB962C8B-B14F-4D97-AF65-F5344CB8AC3E}">
        <p14:creationId xmlns:p14="http://schemas.microsoft.com/office/powerpoint/2010/main" val="15971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8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2" y="4731990"/>
            <a:ext cx="1419367" cy="41150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" y="-33765"/>
            <a:ext cx="7427474" cy="51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2" y="4731990"/>
            <a:ext cx="1419367" cy="4115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137" y="0"/>
            <a:ext cx="7303190" cy="52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2" y="4731990"/>
            <a:ext cx="1419367" cy="41150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6"/>
            <a:ext cx="7016885" cy="515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2" y="4731990"/>
            <a:ext cx="1419367" cy="41150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69"/>
            <a:ext cx="7347463" cy="50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 txBox="1">
            <a:spLocks noChangeArrowheads="1"/>
          </p:cNvSpPr>
          <p:nvPr/>
        </p:nvSpPr>
        <p:spPr bwMode="auto">
          <a:xfrm>
            <a:off x="395288" y="4893469"/>
            <a:ext cx="2133600" cy="2166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de-AT" dirty="0"/>
          </a:p>
        </p:txBody>
      </p:sp>
      <p:pic>
        <p:nvPicPr>
          <p:cNvPr id="6" name="Picture 2" descr="C:\Users\b.thoeny\vorlagen1\Logo_Schulpsy_farbe dunkle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2" y="4731990"/>
            <a:ext cx="1419367" cy="411509"/>
          </a:xfrm>
          <a:prstGeom prst="rect">
            <a:avLst/>
          </a:prstGeom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822168" y="652911"/>
            <a:ext cx="3534305" cy="675000"/>
          </a:xfrm>
        </p:spPr>
        <p:txBody>
          <a:bodyPr/>
          <a:lstStyle/>
          <a:p>
            <a:pPr algn="ctr"/>
            <a:r>
              <a:rPr lang="de-A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Anmeldegrund in der Schulpsychologie</a:t>
            </a:r>
            <a:br>
              <a:rPr lang="de-A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 2021/22</a:t>
            </a:r>
            <a:r>
              <a:rPr lang="de-AT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97950"/>
              </p:ext>
            </p:extLst>
          </p:nvPr>
        </p:nvGraphicFramePr>
        <p:xfrm>
          <a:off x="122830" y="1042899"/>
          <a:ext cx="7929349" cy="357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58596"/>
              </p:ext>
            </p:extLst>
          </p:nvPr>
        </p:nvGraphicFramePr>
        <p:xfrm>
          <a:off x="1879528" y="1428184"/>
          <a:ext cx="5121118" cy="324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feld 4"/>
          <p:cNvSpPr txBox="1"/>
          <p:nvPr/>
        </p:nvSpPr>
        <p:spPr>
          <a:xfrm>
            <a:off x="2528889" y="4415049"/>
            <a:ext cx="3665992" cy="69655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Untersuchung und Beratung von 2900 SchülerInnen  </a:t>
            </a:r>
            <a:r>
              <a:rPr lang="de-AT" dirty="0" smtClean="0">
                <a:latin typeface="Calibri" panose="020F0502020204030204" pitchFamily="34" charset="0"/>
                <a:cs typeface="Calibri" panose="020F0502020204030204" pitchFamily="34" charset="0"/>
              </a:rPr>
              <a:t>Insgesamt </a:t>
            </a:r>
            <a:r>
              <a:rPr lang="de-AT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26.160</a:t>
            </a:r>
            <a:r>
              <a:rPr lang="de-AT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Beratungsgespräche</a:t>
            </a:r>
            <a:r>
              <a:rPr lang="de-AT" sz="11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mit SchülerInnen,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AT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ltern, Lehrpersonen, Unterstützungspersonal und anderen</a:t>
            </a:r>
            <a:endParaRPr lang="de-A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225</Words>
  <Application>Microsoft Office PowerPoint</Application>
  <PresentationFormat>Bildschirmpräsentation (16:9)</PresentationFormat>
  <Paragraphs>48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Corbel</vt:lpstr>
      <vt:lpstr>Courier New</vt:lpstr>
      <vt:lpstr>Symbol</vt:lpstr>
      <vt:lpstr>Wingdings</vt:lpstr>
      <vt:lpstr>blank</vt:lpstr>
      <vt:lpstr>PowerPoint-Präsentation</vt:lpstr>
      <vt:lpstr>PowerPoint-Präsentation</vt:lpstr>
      <vt:lpstr>PowerPoint-Präsentation</vt:lpstr>
      <vt:lpstr>Vorgehensweise</vt:lpstr>
      <vt:lpstr>PowerPoint-Präsentation</vt:lpstr>
      <vt:lpstr>PowerPoint-Präsentation</vt:lpstr>
      <vt:lpstr>PowerPoint-Präsentation</vt:lpstr>
      <vt:lpstr>PowerPoint-Präsentation</vt:lpstr>
      <vt:lpstr>Anmeldegrund in der Schulpsychologie SJ 2021/22 </vt:lpstr>
      <vt:lpstr>PowerPoint-Präsentation</vt:lpstr>
      <vt:lpstr>PowerPoint-Präsentation</vt:lpstr>
      <vt:lpstr>Danke für Ihre 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Folienpräsentation maximal zweizeilig</dc:title>
  <dc:creator>Doris Daberto</dc:creator>
  <cp:lastModifiedBy>THÖNY Brigitte</cp:lastModifiedBy>
  <cp:revision>101</cp:revision>
  <cp:lastPrinted>2022-09-21T13:44:29Z</cp:lastPrinted>
  <dcterms:created xsi:type="dcterms:W3CDTF">2019-01-09T16:04:29Z</dcterms:created>
  <dcterms:modified xsi:type="dcterms:W3CDTF">2022-09-22T13:15:51Z</dcterms:modified>
</cp:coreProperties>
</file>